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99"/>
  </p:notesMasterIdLst>
  <p:handoutMasterIdLst>
    <p:handoutMasterId r:id="rId100"/>
  </p:handoutMasterIdLst>
  <p:sldIdLst>
    <p:sldId id="256" r:id="rId5"/>
    <p:sldId id="261" r:id="rId6"/>
    <p:sldId id="262" r:id="rId7"/>
    <p:sldId id="471" r:id="rId8"/>
    <p:sldId id="472" r:id="rId9"/>
    <p:sldId id="473" r:id="rId10"/>
    <p:sldId id="574" r:id="rId11"/>
    <p:sldId id="476" r:id="rId12"/>
    <p:sldId id="475" r:id="rId13"/>
    <p:sldId id="477" r:id="rId14"/>
    <p:sldId id="478" r:id="rId15"/>
    <p:sldId id="479" r:id="rId16"/>
    <p:sldId id="480" r:id="rId17"/>
    <p:sldId id="481" r:id="rId18"/>
    <p:sldId id="482" r:id="rId19"/>
    <p:sldId id="407" r:id="rId20"/>
    <p:sldId id="483" r:id="rId21"/>
    <p:sldId id="398" r:id="rId22"/>
    <p:sldId id="530" r:id="rId23"/>
    <p:sldId id="397" r:id="rId24"/>
    <p:sldId id="469" r:id="rId25"/>
    <p:sldId id="399" r:id="rId26"/>
    <p:sldId id="396" r:id="rId27"/>
    <p:sldId id="487" r:id="rId28"/>
    <p:sldId id="409" r:id="rId29"/>
    <p:sldId id="410" r:id="rId30"/>
    <p:sldId id="411" r:id="rId31"/>
    <p:sldId id="412" r:id="rId32"/>
    <p:sldId id="413" r:id="rId33"/>
    <p:sldId id="416" r:id="rId34"/>
    <p:sldId id="422" r:id="rId35"/>
    <p:sldId id="488" r:id="rId36"/>
    <p:sldId id="432" r:id="rId37"/>
    <p:sldId id="434" r:id="rId38"/>
    <p:sldId id="435" r:id="rId39"/>
    <p:sldId id="436" r:id="rId40"/>
    <p:sldId id="437" r:id="rId41"/>
    <p:sldId id="490" r:id="rId42"/>
    <p:sldId id="447" r:id="rId43"/>
    <p:sldId id="438" r:id="rId44"/>
    <p:sldId id="442" r:id="rId45"/>
    <p:sldId id="445" r:id="rId46"/>
    <p:sldId id="317" r:id="rId47"/>
    <p:sldId id="575" r:id="rId48"/>
    <p:sldId id="576" r:id="rId49"/>
    <p:sldId id="577" r:id="rId50"/>
    <p:sldId id="578" r:id="rId51"/>
    <p:sldId id="579" r:id="rId52"/>
    <p:sldId id="580" r:id="rId53"/>
    <p:sldId id="581" r:id="rId54"/>
    <p:sldId id="582" r:id="rId55"/>
    <p:sldId id="583" r:id="rId56"/>
    <p:sldId id="584" r:id="rId57"/>
    <p:sldId id="585" r:id="rId58"/>
    <p:sldId id="586" r:id="rId59"/>
    <p:sldId id="587" r:id="rId60"/>
    <p:sldId id="588" r:id="rId61"/>
    <p:sldId id="589" r:id="rId62"/>
    <p:sldId id="590" r:id="rId63"/>
    <p:sldId id="591" r:id="rId64"/>
    <p:sldId id="592" r:id="rId65"/>
    <p:sldId id="593" r:id="rId66"/>
    <p:sldId id="594" r:id="rId67"/>
    <p:sldId id="595" r:id="rId68"/>
    <p:sldId id="596" r:id="rId69"/>
    <p:sldId id="597" r:id="rId70"/>
    <p:sldId id="598" r:id="rId71"/>
    <p:sldId id="599" r:id="rId72"/>
    <p:sldId id="600" r:id="rId73"/>
    <p:sldId id="601" r:id="rId74"/>
    <p:sldId id="602" r:id="rId75"/>
    <p:sldId id="603" r:id="rId76"/>
    <p:sldId id="604" r:id="rId77"/>
    <p:sldId id="605" r:id="rId78"/>
    <p:sldId id="606" r:id="rId79"/>
    <p:sldId id="607" r:id="rId80"/>
    <p:sldId id="608" r:id="rId81"/>
    <p:sldId id="609" r:id="rId82"/>
    <p:sldId id="610" r:id="rId83"/>
    <p:sldId id="611" r:id="rId84"/>
    <p:sldId id="612" r:id="rId85"/>
    <p:sldId id="613" r:id="rId86"/>
    <p:sldId id="614" r:id="rId87"/>
    <p:sldId id="615" r:id="rId88"/>
    <p:sldId id="616" r:id="rId89"/>
    <p:sldId id="617" r:id="rId90"/>
    <p:sldId id="618" r:id="rId91"/>
    <p:sldId id="619" r:id="rId92"/>
    <p:sldId id="620" r:id="rId93"/>
    <p:sldId id="621" r:id="rId94"/>
    <p:sldId id="622" r:id="rId95"/>
    <p:sldId id="623" r:id="rId96"/>
    <p:sldId id="624" r:id="rId97"/>
    <p:sldId id="625" r:id="rId98"/>
  </p:sldIdLst>
  <p:sldSz cx="9144000" cy="6858000" type="screen4x3"/>
  <p:notesSz cx="6797675" cy="9928225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214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B6DF89"/>
    <a:srgbClr val="FFDD71"/>
    <a:srgbClr val="9BBB59"/>
    <a:srgbClr val="A8F6D8"/>
    <a:srgbClr val="006C31"/>
    <a:srgbClr val="6A7529"/>
    <a:srgbClr val="5DD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60"/>
  </p:normalViewPr>
  <p:slideViewPr>
    <p:cSldViewPr>
      <p:cViewPr varScale="1">
        <p:scale>
          <a:sx n="70" d="100"/>
          <a:sy n="70" d="100"/>
        </p:scale>
        <p:origin x="137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750" y="-86"/>
      </p:cViewPr>
      <p:guideLst>
        <p:guide orient="horz" pos="3128"/>
        <p:guide orient="horz" pos="3127"/>
        <p:guide pos="214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viewProps" Target="viewProps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103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slide" Target="slides/slide90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089268BA-0966-4D6E-BAC6-4919DC307C7B}" type="datetimeFigureOut">
              <a:rPr lang="hu-HU"/>
              <a:pPr>
                <a:defRPr/>
              </a:pPr>
              <a:t>2018.09.06</a:t>
            </a:fld>
            <a:endParaRPr lang="hu-HU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cs typeface="+mn-cs"/>
              </a:defRPr>
            </a:lvl1pPr>
          </a:lstStyle>
          <a:p>
            <a:pPr>
              <a:defRPr/>
            </a:pPr>
            <a:fld id="{D3E96C1A-E3B5-4990-AA0C-A19CCEDDAC3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4170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A654BFA1-043A-4108-9250-7D74FA81FCA5}" type="datetimeFigureOut">
              <a:rPr lang="hu-HU"/>
              <a:pPr>
                <a:defRPr/>
              </a:pPr>
              <a:t>2018.09.06</a:t>
            </a:fld>
            <a:endParaRPr lang="hu-HU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cs typeface="+mn-cs"/>
              </a:defRPr>
            </a:lvl1pPr>
          </a:lstStyle>
          <a:p>
            <a:pPr>
              <a:defRPr/>
            </a:pPr>
            <a:fld id="{E07183FC-9D5C-40DD-85E4-3309DFC20B4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6977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6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>
              <a:latin typeface="Arial" charset="0"/>
            </a:endParaRPr>
          </a:p>
        </p:txBody>
      </p:sp>
      <p:sp>
        <p:nvSpPr>
          <p:cNvPr id="119812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86652-5BD8-4E4E-87EF-D5D8C0FE151D}" type="slidenum">
              <a:rPr lang="hu-HU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hu-H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279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3" name="Diakép helye 1">
            <a:extLst>
              <a:ext uri="{FF2B5EF4-FFF2-40B4-BE49-F238E27FC236}">
                <a16:creationId xmlns="" xmlns:a16="http://schemas.microsoft.com/office/drawing/2014/main" id="{82B9B02B-1753-4C30-A562-9C4BB7966A9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4" name="Jegyzetek helye 2">
            <a:extLst>
              <a:ext uri="{FF2B5EF4-FFF2-40B4-BE49-F238E27FC236}">
                <a16:creationId xmlns="" xmlns:a16="http://schemas.microsoft.com/office/drawing/2014/main" id="{AA05899A-FC88-4FFF-BB04-8C0A133B12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/>
            <a:endParaRPr lang="hu-HU" altLang="zh-CN" dirty="0"/>
          </a:p>
        </p:txBody>
      </p:sp>
      <p:sp>
        <p:nvSpPr>
          <p:cNvPr id="118788" name="Dia számának helye 3">
            <a:extLst>
              <a:ext uri="{FF2B5EF4-FFF2-40B4-BE49-F238E27FC236}">
                <a16:creationId xmlns="" xmlns:a16="http://schemas.microsoft.com/office/drawing/2014/main" id="{F6E93C45-42A8-4DEF-99EC-AF6A7A5A4D0A}"/>
              </a:ext>
            </a:extLst>
          </p:cNvPr>
          <p:cNvSpPr txBox="1">
            <a:spLocks noGrp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EE5705-D822-48DB-A74A-6D6BF3D2A45D}" type="slidenum">
              <a:rPr lang="hu-HU" altLang="hu-HU" sz="1200" b="0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hu-HU" altLang="hu-HU" sz="12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1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8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alt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5D7A45-3C48-43F7-834A-F1CED5880C97}" type="slidenum">
              <a:rPr lang="hu-HU" smtClean="0"/>
              <a:pPr>
                <a:defRPr/>
              </a:pPr>
              <a:t>41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24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6693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56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669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57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669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6D4F42-AE28-4E3D-86BA-17BF367BFDB9}" type="slidenum">
              <a:rPr lang="hu-HU" smtClean="0"/>
              <a:pPr>
                <a:defRPr/>
              </a:pPr>
              <a:t>58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669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183FC-9D5C-40DD-85E4-3309DFC20B4E}" type="slidenum">
              <a:rPr lang="hu-HU" smtClean="0"/>
              <a:pPr>
                <a:defRPr/>
              </a:pPr>
              <a:t>66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4716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658DBDD-0E94-4A38-889B-AB3A054973CF}" type="slidenum">
              <a:rPr lang="hu-HU" smtClean="0"/>
              <a:pPr>
                <a:defRPr/>
              </a:pPr>
              <a:t>94</a:t>
            </a:fld>
            <a:endParaRPr lang="hu-H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18050"/>
            <a:ext cx="4981575" cy="4468813"/>
          </a:xfrm>
          <a:noFill/>
          <a:ln/>
        </p:spPr>
        <p:txBody>
          <a:bodyPr/>
          <a:lstStyle/>
          <a:p>
            <a:pPr eaLnBrk="1" hangingPunct="1"/>
            <a:endParaRPr lang="hu-HU" altLang="hu-HU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05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18F64-0D88-4520-A2DC-6ED049DE055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772C4A-7E29-43EA-AB8B-652EF376E15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1D723-14AD-44B4-8B32-8645C5B0EE6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C4CB737E-4951-4236-9BCD-D0D53D1DE8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BEAE8-868B-4778-AFB9-629027E8DE2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1CF3-719A-417D-8370-CBFB7808008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6F6D4-C01C-474C-9C1B-66DB9270FC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1025-3BF2-4577-A800-9104BA3E95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2F5C5-70DF-4F93-BE0F-DBF034269D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0B772-F6C3-4DEE-9AF8-D8DC669ACE7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25B1E-36D2-4FEA-B92D-DEDFFB212D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0AE1D-B55F-4C3C-932B-9B6532D4E5B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1D49-5C2D-4C4F-84D9-27C79F75B36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962FF-E278-4106-AD99-844F9374FD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7F862-2AE7-4BE8-B82B-B1310C96606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A9B2E66-E621-42DC-ABD1-8E0FAE522E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05987-94E8-443C-B197-941B7BEE3F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A4A57-4F9E-4393-9876-8314E45BF44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67FE-5090-4D6A-B7E3-D65A871DCE6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6DA46-116A-4818-84A4-A5F0C7B4A8E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6562-B16B-43FD-86F5-132D05B2DA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49415-5AC9-4C2B-A6BB-C0A800CC70E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91DD0-7A22-4E6A-A816-32713B53EE2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D6F5C-E13C-462C-8E30-34063EC86DB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2278-64ED-4182-8DAE-8B085FECE48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01A8B-CB83-4507-A648-7B59E99195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92969-550C-42EE-8827-990458542B4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grpSp>
        <p:nvGrpSpPr>
          <p:cNvPr id="5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225" y="236538"/>
            <a:ext cx="785813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1BC86E10-AF3B-4301-8BFE-5CBF5D61CD7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785C5-4560-438E-833F-A0150C698BC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/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F5C7-9AEE-4656-A165-73EDF663E6D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BD2748-D53E-494E-8482-6593746F123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D6E9-6C1C-469E-859D-5334BD3B0E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8125-62C5-474F-B8F6-30EC4AB8F7D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D5CF8-E9C4-4E4F-A82D-23CF03ADADD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D79EB-CDE0-494F-ADC9-04511B99758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79DBA-5395-4A41-974F-E8240B2096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92BBB-F595-4020-B748-74F1B828296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BD20-9202-43B8-A192-E52D138C983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9C06A7-293E-45DB-A7E9-CF606D3ACFA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8DA19-6EA2-42AB-BD42-9A071E122E6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2E9BF-9BEF-4237-899A-6CD0108E530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CB9EC-84DF-42E4-84E7-555B214E093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FC99E-615C-4E26-9532-EBF764B0B8A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DF9A0-3A9E-44C8-861C-FBE0CF668E5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cs typeface="+mn-cs"/>
              </a:defRPr>
            </a:lvl1pPr>
          </a:lstStyle>
          <a:p>
            <a:pPr>
              <a:defRPr/>
            </a:pPr>
            <a:fld id="{DD73EAED-8D71-4A00-87BF-2DE0CBE45A4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ransition>
    <p:circl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anose="02020603050405020304" pitchFamily="18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1332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A595BD7-1117-4183-8833-2CDCC4E8FB9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256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3F274662-AC17-4818-90D3-EDD3D67C6BE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789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219200" y="838200"/>
            <a:ext cx="7467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  <a:endParaRPr lang="en-US" alt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8888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F76B2C40-6BC3-459D-91AA-46810E69D93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563" y="4821238"/>
            <a:ext cx="262572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Times New Roman" panose="02020603050405020304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2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800" kern="1200">
          <a:solidFill>
            <a:schemeClr val="tx2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˃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+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92375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hu-HU" sz="4000"/>
              <a:t/>
            </a:r>
            <a:br>
              <a:rPr lang="hu-HU" altLang="hu-HU" sz="4000"/>
            </a:br>
            <a:endParaRPr lang="hu-HU" altLang="hu-HU" sz="4000"/>
          </a:p>
        </p:txBody>
      </p:sp>
      <p:sp>
        <p:nvSpPr>
          <p:cNvPr id="52226" name="Téglalap 2"/>
          <p:cNvSpPr>
            <a:spLocks noChangeArrowheads="1"/>
          </p:cNvSpPr>
          <p:nvPr/>
        </p:nvSpPr>
        <p:spPr bwMode="auto">
          <a:xfrm>
            <a:off x="0" y="5373688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hu-HU" sz="20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hu-HU" sz="20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2018. </a:t>
            </a:r>
            <a:r>
              <a:rPr lang="hu-HU" sz="2000" b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b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ugusztus </a:t>
            </a:r>
            <a:r>
              <a:rPr lang="hu-HU" sz="20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31.</a:t>
            </a:r>
            <a:endParaRPr lang="hu-HU" sz="20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6" name="Téglalap 4"/>
          <p:cNvSpPr>
            <a:spLocks noChangeArrowheads="1"/>
          </p:cNvSpPr>
          <p:nvPr/>
        </p:nvSpPr>
        <p:spPr bwMode="auto">
          <a:xfrm>
            <a:off x="254000" y="1527175"/>
            <a:ext cx="864235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hu-HU" alt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KÖZIGAZGATÁSI SZAKVIZSGA</a:t>
            </a:r>
          </a:p>
          <a:p>
            <a:pPr algn="ctr">
              <a:defRPr/>
            </a:pPr>
            <a:endParaRPr lang="hu-HU" altLang="hu-HU" sz="4000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hu-HU" altLang="hu-HU" sz="4000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Választható vizsgatárgy</a:t>
            </a:r>
          </a:p>
        </p:txBody>
      </p:sp>
      <p:sp>
        <p:nvSpPr>
          <p:cNvPr id="38917" name="Téglalap 1"/>
          <p:cNvSpPr>
            <a:spLocks noChangeArrowheads="1"/>
          </p:cNvSpPr>
          <p:nvPr/>
        </p:nvSpPr>
        <p:spPr bwMode="auto">
          <a:xfrm>
            <a:off x="991512" y="3944938"/>
            <a:ext cx="732925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u-HU" altLang="hu-HU" sz="4000" dirty="0" err="1">
                <a:ln>
                  <a:solidFill>
                    <a:srgbClr val="575F6D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Kül-</a:t>
            </a:r>
            <a:r>
              <a:rPr lang="hu-HU" altLang="hu-HU" sz="4000" dirty="0">
                <a:ln>
                  <a:solidFill>
                    <a:srgbClr val="575F6D"/>
                  </a:solidFill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biztonságpolitikai ágazat</a:t>
            </a:r>
          </a:p>
        </p:txBody>
      </p:sp>
      <p:pic>
        <p:nvPicPr>
          <p:cNvPr id="6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Cím 1"/>
          <p:cNvSpPr>
            <a:spLocks noGrp="1"/>
          </p:cNvSpPr>
          <p:nvPr>
            <p:ph type="title" idx="4294967295"/>
          </p:nvPr>
        </p:nvSpPr>
        <p:spPr>
          <a:xfrm>
            <a:off x="35496" y="153888"/>
            <a:ext cx="9144000" cy="1258888"/>
          </a:xfrm>
        </p:spPr>
        <p:txBody>
          <a:bodyPr anchor="t"/>
          <a:lstStyle/>
          <a:p>
            <a:pPr eaLnBrk="1" hangingPunct="1"/>
            <a:r>
              <a:rPr lang="hu-HU" sz="1200" b="1" dirty="0">
                <a:solidFill>
                  <a:srgbClr val="C00000"/>
                </a:solidFill>
              </a:rPr>
              <a:t/>
            </a:r>
            <a:br>
              <a:rPr lang="hu-HU" sz="1200" b="1" dirty="0">
                <a:solidFill>
                  <a:srgbClr val="C00000"/>
                </a:solidFill>
              </a:rPr>
            </a:br>
            <a:r>
              <a:rPr lang="hu-HU" sz="3600" b="1" dirty="0">
                <a:solidFill>
                  <a:srgbClr val="C00000"/>
                </a:solidFill>
              </a:rPr>
              <a:t>Az állam a nemzetközi jogban</a:t>
            </a:r>
          </a:p>
        </p:txBody>
      </p:sp>
      <p:sp>
        <p:nvSpPr>
          <p:cNvPr id="62466" name="Tartalom helye 2"/>
          <p:cNvSpPr>
            <a:spLocks noGrp="1"/>
          </p:cNvSpPr>
          <p:nvPr>
            <p:ph idx="4294967295"/>
          </p:nvPr>
        </p:nvSpPr>
        <p:spPr>
          <a:xfrm>
            <a:off x="395536" y="1412875"/>
            <a:ext cx="8352928" cy="50403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sz="2600" b="1" dirty="0">
                <a:cs typeface="Tahoma" pitchFamily="34" charset="0"/>
              </a:rPr>
              <a:t>Az államiság feltételei </a:t>
            </a:r>
          </a:p>
          <a:p>
            <a:pPr lvl="1" eaLnBrk="1" hangingPunct="1">
              <a:buFontTx/>
              <a:buChar char="•"/>
            </a:pPr>
            <a:r>
              <a:rPr lang="hu-HU" sz="2400" dirty="0">
                <a:cs typeface="Tahoma" pitchFamily="34" charset="0"/>
              </a:rPr>
              <a:t>1933. Montevideói egyezmény</a:t>
            </a:r>
            <a:r>
              <a:rPr lang="hu-HU" sz="2200" b="1" dirty="0">
                <a:cs typeface="Tahoma" pitchFamily="34" charset="0"/>
              </a:rPr>
              <a:t> 		</a:t>
            </a:r>
          </a:p>
          <a:p>
            <a:pPr marL="0" indent="0" eaLnBrk="1" hangingPunct="1">
              <a:buFontTx/>
              <a:buNone/>
            </a:pPr>
            <a:r>
              <a:rPr lang="hu-HU" sz="2600" b="1" dirty="0">
                <a:cs typeface="Tahoma" pitchFamily="34" charset="0"/>
              </a:rPr>
              <a:t>Az államelismerés fogalma és jelentősége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Konstitutív </a:t>
            </a:r>
            <a:r>
              <a:rPr lang="hu-HU" sz="2600" i="1" dirty="0">
                <a:cs typeface="Tahoma" pitchFamily="34" charset="0"/>
              </a:rPr>
              <a:t>/</a:t>
            </a:r>
            <a:r>
              <a:rPr lang="hu-HU" sz="2600" dirty="0">
                <a:cs typeface="Tahoma" pitchFamily="34" charset="0"/>
              </a:rPr>
              <a:t> deklaratív aktus 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i="1" dirty="0">
                <a:cs typeface="Tahoma" pitchFamily="34" charset="0"/>
              </a:rPr>
              <a:t>De </a:t>
            </a:r>
            <a:r>
              <a:rPr lang="hu-HU" sz="2600" i="1" dirty="0" err="1">
                <a:cs typeface="Tahoma" pitchFamily="34" charset="0"/>
              </a:rPr>
              <a:t>iure</a:t>
            </a:r>
            <a:r>
              <a:rPr lang="hu-HU" sz="2600" i="1" dirty="0">
                <a:cs typeface="Tahoma" pitchFamily="34" charset="0"/>
              </a:rPr>
              <a:t> / </a:t>
            </a:r>
            <a:r>
              <a:rPr lang="hu-HU" sz="2600" i="1" dirty="0" err="1">
                <a:cs typeface="Tahoma" pitchFamily="34" charset="0"/>
              </a:rPr>
              <a:t>de</a:t>
            </a:r>
            <a:r>
              <a:rPr lang="hu-HU" sz="2600" i="1" dirty="0">
                <a:cs typeface="Tahoma" pitchFamily="34" charset="0"/>
              </a:rPr>
              <a:t> facto / ad hoc </a:t>
            </a:r>
            <a:r>
              <a:rPr lang="hu-HU" sz="2600" dirty="0">
                <a:cs typeface="Tahoma" pitchFamily="34" charset="0"/>
              </a:rPr>
              <a:t>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Egyéni / kollektív 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Kifejezett / hallgatólagos elismerés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dirty="0"/>
              <a:t>Az el nem ismerési kötelezettség </a:t>
            </a:r>
            <a:endParaRPr lang="hu-HU" sz="2600" dirty="0">
              <a:cs typeface="Tahoma" pitchFamily="34" charset="0"/>
            </a:endParaRPr>
          </a:p>
          <a:p>
            <a:pPr marL="0" indent="0" eaLnBrk="1" hangingPunct="1"/>
            <a:endParaRPr lang="hu-HU" sz="1400" b="1" dirty="0">
              <a:cs typeface="Tahom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u-HU" sz="2600" b="1" dirty="0">
                <a:cs typeface="Tahoma" pitchFamily="34" charset="0"/>
              </a:rPr>
              <a:t>A kormányelismerés fogalma és jelentősége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Mi a különbség a </a:t>
            </a:r>
            <a:r>
              <a:rPr lang="hu-HU" sz="2600" i="1" dirty="0">
                <a:cs typeface="Tahoma" pitchFamily="34" charset="0"/>
              </a:rPr>
              <a:t>de </a:t>
            </a:r>
            <a:r>
              <a:rPr lang="hu-HU" sz="2600" i="1" dirty="0" err="1">
                <a:cs typeface="Tahoma" pitchFamily="34" charset="0"/>
              </a:rPr>
              <a:t>iure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és a </a:t>
            </a:r>
            <a:r>
              <a:rPr lang="hu-HU" sz="2600" i="1" dirty="0">
                <a:cs typeface="Tahoma" pitchFamily="34" charset="0"/>
              </a:rPr>
              <a:t>de facto </a:t>
            </a:r>
            <a:r>
              <a:rPr lang="hu-HU" sz="2600" dirty="0">
                <a:cs typeface="Tahoma" pitchFamily="34" charset="0"/>
              </a:rPr>
              <a:t>kormány között?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Cím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1258888"/>
          </a:xfrm>
        </p:spPr>
        <p:txBody>
          <a:bodyPr anchor="t"/>
          <a:lstStyle/>
          <a:p>
            <a:pPr eaLnBrk="1" hangingPunct="1"/>
            <a:r>
              <a:rPr lang="hu-HU" sz="3600" b="1" dirty="0">
                <a:solidFill>
                  <a:srgbClr val="C00000"/>
                </a:solidFill>
              </a:rPr>
              <a:t>A nemzetközi jog alanyai</a:t>
            </a:r>
          </a:p>
        </p:txBody>
      </p:sp>
      <p:sp>
        <p:nvSpPr>
          <p:cNvPr id="195587" name="Tartalom helye 2"/>
          <p:cNvSpPr>
            <a:spLocks noGrp="1"/>
          </p:cNvSpPr>
          <p:nvPr>
            <p:ph idx="4294967295"/>
          </p:nvPr>
        </p:nvSpPr>
        <p:spPr>
          <a:xfrm>
            <a:off x="179388" y="1412875"/>
            <a:ext cx="8640762" cy="50403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sz="3000" b="1">
                <a:cs typeface="Tahoma" pitchFamily="34" charset="0"/>
              </a:rPr>
              <a:t>Az állam </a:t>
            </a:r>
          </a:p>
          <a:p>
            <a:pPr lvl="1" eaLnBrk="1" hangingPunct="1">
              <a:buFontTx/>
              <a:buChar char="•"/>
            </a:pPr>
            <a:r>
              <a:rPr lang="hu-HU">
                <a:cs typeface="Tahoma" pitchFamily="34" charset="0"/>
              </a:rPr>
              <a:t>Szuverenitás fogalma</a:t>
            </a:r>
          </a:p>
          <a:p>
            <a:pPr lvl="1" eaLnBrk="1" hangingPunct="1">
              <a:buFontTx/>
              <a:buChar char="•"/>
            </a:pPr>
            <a:r>
              <a:rPr lang="hu-HU">
                <a:cs typeface="Tahoma" pitchFamily="34" charset="0"/>
              </a:rPr>
              <a:t>Unitárius állam / föderáció / konföderáció </a:t>
            </a:r>
            <a:r>
              <a:rPr lang="hu-HU" sz="2600" b="1">
                <a:cs typeface="Tahoma" pitchFamily="34" charset="0"/>
              </a:rPr>
              <a:t> 		</a:t>
            </a:r>
          </a:p>
          <a:p>
            <a:pPr marL="0" indent="0" eaLnBrk="1" hangingPunct="1">
              <a:buFontTx/>
              <a:buNone/>
            </a:pPr>
            <a:endParaRPr lang="hu-HU" sz="1000" b="1">
              <a:cs typeface="Tahom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u-HU" sz="3000" b="1">
                <a:cs typeface="Tahoma" pitchFamily="34" charset="0"/>
              </a:rPr>
              <a:t>Az nemzetközi szervezet</a:t>
            </a:r>
          </a:p>
          <a:p>
            <a:pPr marL="0" indent="0" eaLnBrk="1" hangingPunct="1">
              <a:buFontTx/>
              <a:buNone/>
            </a:pPr>
            <a:endParaRPr lang="hu-HU" sz="1000" b="1">
              <a:cs typeface="Tahom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u-HU" sz="2800" b="1">
                <a:cs typeface="Tahoma" pitchFamily="34" charset="0"/>
              </a:rPr>
              <a:t>Az egyén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>
                <a:cs typeface="Tahoma" pitchFamily="34" charset="0"/>
              </a:rPr>
              <a:t>Milyen esetekeben tekinthető a magánszemély a   nemzetközi jog alanyának?</a:t>
            </a:r>
          </a:p>
          <a:p>
            <a:pPr lvl="1" eaLnBrk="1" hangingPunct="1">
              <a:buFontTx/>
              <a:buNone/>
            </a:pPr>
            <a:endParaRPr lang="hu-HU" sz="1000">
              <a:cs typeface="Tahom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u-HU" sz="2800" b="1">
                <a:cs typeface="Tahoma" pitchFamily="34" charset="0"/>
              </a:rPr>
              <a:t>A jogalanyiság tartalma alanyonként</a:t>
            </a:r>
          </a:p>
          <a:p>
            <a:pPr marL="0" indent="0" eaLnBrk="1" hangingPunct="1">
              <a:buFontTx/>
              <a:buNone/>
            </a:pPr>
            <a:endParaRPr lang="hu-HU" sz="3000" b="1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ím 1"/>
          <p:cNvSpPr>
            <a:spLocks noGrp="1"/>
          </p:cNvSpPr>
          <p:nvPr>
            <p:ph type="title" idx="4294967295"/>
          </p:nvPr>
        </p:nvSpPr>
        <p:spPr>
          <a:xfrm>
            <a:off x="0" y="116632"/>
            <a:ext cx="9144000" cy="1331913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(kormányközi) nemzetközi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szervezetek</a:t>
            </a:r>
          </a:p>
        </p:txBody>
      </p:sp>
      <p:sp>
        <p:nvSpPr>
          <p:cNvPr id="22531" name="Tartalom helye 2"/>
          <p:cNvSpPr>
            <a:spLocks noGrp="1"/>
          </p:cNvSpPr>
          <p:nvPr>
            <p:ph idx="4294967295"/>
          </p:nvPr>
        </p:nvSpPr>
        <p:spPr>
          <a:xfrm>
            <a:off x="395288" y="1700039"/>
            <a:ext cx="8497887" cy="5113337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hu-HU" sz="2800" b="1" dirty="0">
                <a:cs typeface="Tahoma" pitchFamily="34" charset="0"/>
              </a:rPr>
              <a:t>A nemzetközi szervezetek általános jellemzői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hu-HU" sz="900" b="1" dirty="0"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hu-HU" sz="2800" b="1" dirty="0">
                <a:cs typeface="Tahoma" pitchFamily="34" charset="0"/>
              </a:rPr>
              <a:t>A nemzetközi szervezetek tagsága</a:t>
            </a:r>
          </a:p>
          <a:p>
            <a:pPr marL="696913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Melyek a tagsági „fokozatok”?</a:t>
            </a:r>
          </a:p>
          <a:p>
            <a:pPr marL="696913" lvl="1" indent="-342900" eaLnBrk="1" hangingPunct="1">
              <a:lnSpc>
                <a:spcPct val="90000"/>
              </a:lnSpc>
              <a:buFont typeface="Arial" charset="0"/>
              <a:buChar char="•"/>
            </a:pPr>
            <a:endParaRPr lang="hu-HU" sz="900" dirty="0"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hu-HU" sz="2800" b="1" dirty="0">
                <a:cs typeface="Tahoma" pitchFamily="34" charset="0"/>
              </a:rPr>
              <a:t>Fogalmak: </a:t>
            </a:r>
          </a:p>
          <a:p>
            <a:pPr marL="696913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Székhelyegyezmény  </a:t>
            </a:r>
          </a:p>
          <a:p>
            <a:pPr marL="696913" lvl="1" indent="-342900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Állandó képviselet</a:t>
            </a:r>
          </a:p>
          <a:p>
            <a:pPr marL="696913" lvl="1" indent="-342900" eaLnBrk="1" hangingPunct="1">
              <a:lnSpc>
                <a:spcPct val="90000"/>
              </a:lnSpc>
              <a:buFont typeface="Arial" charset="0"/>
              <a:buChar char="•"/>
            </a:pPr>
            <a:endParaRPr lang="hu-HU" sz="900" dirty="0"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hu-HU" sz="2800" b="1" dirty="0">
                <a:cs typeface="Tahoma" pitchFamily="34" charset="0"/>
              </a:rPr>
              <a:t>A magyar állandó képviseletek nemzetközi szervezeteknél és a Duna bizottság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ím 1"/>
          <p:cNvSpPr>
            <a:spLocks noGrp="1"/>
          </p:cNvSpPr>
          <p:nvPr>
            <p:ph type="title" idx="4294967295"/>
          </p:nvPr>
        </p:nvSpPr>
        <p:spPr>
          <a:xfrm>
            <a:off x="0" y="72926"/>
            <a:ext cx="9144000" cy="1339850"/>
          </a:xfrm>
        </p:spPr>
        <p:txBody>
          <a:bodyPr anchor="t"/>
          <a:lstStyle/>
          <a:p>
            <a:pPr eaLnBrk="1" hangingPunct="1"/>
            <a:r>
              <a:rPr lang="hu-HU" sz="3600" b="1" dirty="0">
                <a:solidFill>
                  <a:srgbClr val="C00000"/>
                </a:solidFill>
              </a:rPr>
              <a:t>A nemzetközi szerződések </a:t>
            </a:r>
            <a:br>
              <a:rPr lang="hu-HU" sz="3600" b="1" dirty="0">
                <a:solidFill>
                  <a:srgbClr val="C00000"/>
                </a:solidFill>
              </a:rPr>
            </a:br>
            <a:r>
              <a:rPr lang="hu-HU" sz="3600" b="1" dirty="0">
                <a:solidFill>
                  <a:srgbClr val="C00000"/>
                </a:solidFill>
              </a:rPr>
              <a:t>joga és hatálya</a:t>
            </a:r>
          </a:p>
        </p:txBody>
      </p:sp>
      <p:sp>
        <p:nvSpPr>
          <p:cNvPr id="197635" name="Tartalom helye 2"/>
          <p:cNvSpPr>
            <a:spLocks noGrp="1"/>
          </p:cNvSpPr>
          <p:nvPr>
            <p:ph idx="4294967295"/>
          </p:nvPr>
        </p:nvSpPr>
        <p:spPr>
          <a:xfrm>
            <a:off x="395288" y="1481138"/>
            <a:ext cx="8569325" cy="51165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Nemzetközi szerződés fogalma és jellemzése</a:t>
            </a:r>
          </a:p>
          <a:p>
            <a:pPr marL="0" indent="0" eaLnBrk="1" hangingPunct="1">
              <a:buFontTx/>
              <a:buNone/>
            </a:pPr>
            <a:endParaRPr lang="hu-HU" sz="600" b="1" dirty="0">
              <a:cs typeface="Tahom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Melyek a nemzetközi szerződések </a:t>
            </a:r>
            <a:r>
              <a:rPr lang="hu-HU" sz="2400" b="1" i="1" dirty="0">
                <a:cs typeface="Tahoma" pitchFamily="34" charset="0"/>
              </a:rPr>
              <a:t>tipikus</a:t>
            </a:r>
            <a:r>
              <a:rPr lang="hu-HU" sz="2400" b="1" dirty="0">
                <a:cs typeface="Tahoma" pitchFamily="34" charset="0"/>
              </a:rPr>
              <a:t> elnevezései?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Szerződés, egyezmény, megállapodás, alapokmány, jegyzőkönyv, kompromisszum, stb.</a:t>
            </a:r>
            <a:endParaRPr lang="hu-HU" sz="2000" b="1" dirty="0">
              <a:cs typeface="Tahoma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Nemzetközi szerződések területi hatálya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Területi hatály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Személyi hatály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Időbeli hatály</a:t>
            </a:r>
            <a:endParaRPr lang="hu-HU" sz="2000" b="1" dirty="0">
              <a:cs typeface="Tahoma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Nemzetközi szerződések </a:t>
            </a:r>
            <a:r>
              <a:rPr lang="hu-HU" sz="2400" b="1" i="1" dirty="0">
                <a:cs typeface="Tahoma" pitchFamily="34" charset="0"/>
              </a:rPr>
              <a:t>megszűnése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Megszűnés fogalma és joghatása</a:t>
            </a:r>
          </a:p>
          <a:p>
            <a:pPr lvl="1" algn="just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Megszűnés a felek közös akaratából</a:t>
            </a:r>
          </a:p>
          <a:p>
            <a:pPr lvl="1" eaLnBrk="1" hangingPunct="1">
              <a:lnSpc>
                <a:spcPct val="90000"/>
              </a:lnSpc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Megszűnés a nemzetközi jog általános szabályai alapján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ím 1"/>
          <p:cNvSpPr>
            <a:spLocks noGrp="1"/>
          </p:cNvSpPr>
          <p:nvPr>
            <p:ph type="title" idx="4294967295"/>
          </p:nvPr>
        </p:nvSpPr>
        <p:spPr>
          <a:xfrm>
            <a:off x="28575" y="0"/>
            <a:ext cx="9115425" cy="1341438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Nemzetközi szerződések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megkötése a magyar jogban</a:t>
            </a:r>
          </a:p>
        </p:txBody>
      </p:sp>
      <p:sp>
        <p:nvSpPr>
          <p:cNvPr id="24579" name="Tartalom helye 2"/>
          <p:cNvSpPr>
            <a:spLocks noGrp="1"/>
          </p:cNvSpPr>
          <p:nvPr>
            <p:ph idx="4294967295"/>
          </p:nvPr>
        </p:nvSpPr>
        <p:spPr>
          <a:xfrm>
            <a:off x="395288" y="1576536"/>
            <a:ext cx="8208962" cy="4876800"/>
          </a:xfrm>
        </p:spPr>
        <p:txBody>
          <a:bodyPr rtlCol="0"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előkészítése</a:t>
            </a:r>
          </a:p>
          <a:p>
            <a:pPr marL="868680" lvl="1" indent="-45720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cs typeface="Tahoma" pitchFamily="34" charset="0"/>
              </a:rPr>
              <a:t>Az első szövegtervezet elfogadásáig</a:t>
            </a:r>
          </a:p>
          <a:p>
            <a:pPr marL="868680" lvl="1" indent="-45720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cs typeface="Tahoma" pitchFamily="34" charset="0"/>
              </a:rPr>
              <a:t>A hatáskörrel rendelkező miniszter a külpolitikáért felelős miniszterrel </a:t>
            </a:r>
            <a:r>
              <a:rPr lang="hu-HU" sz="2600" dirty="0">
                <a:ea typeface="Verdana" pitchFamily="34" charset="0"/>
                <a:cs typeface="Verdana" pitchFamily="34" charset="0"/>
              </a:rPr>
              <a:t>egyetértésben</a:t>
            </a:r>
            <a:r>
              <a:rPr lang="hu-HU" sz="2600" i="1" dirty="0"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dönt.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létrehozása </a:t>
            </a:r>
            <a:endParaRPr lang="hu-HU" sz="2600" i="1" dirty="0">
              <a:cs typeface="Tahoma" pitchFamily="34" charset="0"/>
            </a:endParaRP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Nemzetközi szerződés szövegének végleges megállapítása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Felhatalmazás a kötelező hatály elismerésére</a:t>
            </a:r>
          </a:p>
          <a:p>
            <a:pPr marL="0" indent="0" algn="just" eaLnBrk="1" fontAlgn="auto" hangingPunct="1">
              <a:lnSpc>
                <a:spcPct val="120000"/>
              </a:lnSpc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Felhatalmazást követő eljárás</a:t>
            </a:r>
          </a:p>
          <a:p>
            <a:pPr marL="811530" lvl="1" indent="-457200" algn="just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cs typeface="Tahoma" pitchFamily="34" charset="0"/>
              </a:rPr>
              <a:t>Nemzetközi szerződés </a:t>
            </a:r>
            <a:r>
              <a:rPr lang="hu-HU" sz="2600" i="1" dirty="0">
                <a:cs typeface="Tahoma" pitchFamily="34" charset="0"/>
              </a:rPr>
              <a:t>beiktatása (nyilvántartásba vétele), </a:t>
            </a:r>
            <a:r>
              <a:rPr lang="hu-HU" sz="2600" dirty="0">
                <a:cs typeface="Tahoma" pitchFamily="34" charset="0"/>
              </a:rPr>
              <a:t>illetve </a:t>
            </a:r>
            <a:r>
              <a:rPr lang="hu-HU" sz="2600" i="1" dirty="0">
                <a:cs typeface="Tahoma" pitchFamily="34" charset="0"/>
              </a:rPr>
              <a:t>nyilvántartása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ím 1"/>
          <p:cNvSpPr>
            <a:spLocks noGrp="1"/>
          </p:cNvSpPr>
          <p:nvPr>
            <p:ph type="title" idx="4294967295"/>
          </p:nvPr>
        </p:nvSpPr>
        <p:spPr>
          <a:xfrm>
            <a:off x="0" y="71338"/>
            <a:ext cx="9144000" cy="1341438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nemzetközi szerződést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kihirdető jogszabály</a:t>
            </a:r>
          </a:p>
        </p:txBody>
      </p:sp>
      <p:sp>
        <p:nvSpPr>
          <p:cNvPr id="199683" name="Tartalom helye 2"/>
          <p:cNvSpPr>
            <a:spLocks noGrp="1"/>
          </p:cNvSpPr>
          <p:nvPr>
            <p:ph idx="4294967295"/>
          </p:nvPr>
        </p:nvSpPr>
        <p:spPr>
          <a:xfrm>
            <a:off x="395485" y="1628800"/>
            <a:ext cx="8208963" cy="5041900"/>
          </a:xfrm>
        </p:spPr>
        <p:txBody>
          <a:bodyPr/>
          <a:lstStyle/>
          <a:p>
            <a:pPr eaLnBrk="1" hangingPunct="1"/>
            <a:r>
              <a:rPr lang="hu-HU" sz="2400" b="1" dirty="0">
                <a:cs typeface="Tahoma" pitchFamily="34" charset="0"/>
              </a:rPr>
              <a:t>Mikor ad felhatalmazást a nemzetközi szerződés kötelező hatályának elismerésére az Országgyűlés?</a:t>
            </a:r>
            <a:r>
              <a:rPr lang="hu-HU" sz="2400" dirty="0">
                <a:cs typeface="Tahoma" pitchFamily="34" charset="0"/>
              </a:rPr>
              <a:t> </a:t>
            </a:r>
            <a:endParaRPr lang="hu-HU" sz="1000" dirty="0">
              <a:cs typeface="Tahoma" pitchFamily="34" charset="0"/>
            </a:endParaRPr>
          </a:p>
          <a:p>
            <a:pPr eaLnBrk="1" hangingPunct="1"/>
            <a:endParaRPr lang="hu-HU" sz="1000" dirty="0">
              <a:cs typeface="Tahoma" pitchFamily="34" charset="0"/>
            </a:endParaRPr>
          </a:p>
          <a:p>
            <a:pPr eaLnBrk="1" hangingPunct="1"/>
            <a:r>
              <a:rPr lang="hu-HU" sz="2400" b="1" dirty="0">
                <a:cs typeface="Tahoma" pitchFamily="34" charset="0"/>
              </a:rPr>
              <a:t>Melyek a kihirdető jogszabály </a:t>
            </a:r>
            <a:r>
              <a:rPr lang="hu-HU" sz="2400" b="1" i="1" dirty="0">
                <a:cs typeface="Tahoma" pitchFamily="34" charset="0"/>
              </a:rPr>
              <a:t>kötelező</a:t>
            </a:r>
            <a:r>
              <a:rPr lang="hu-HU" sz="2400" b="1" dirty="0">
                <a:cs typeface="Tahoma" pitchFamily="34" charset="0"/>
              </a:rPr>
              <a:t> tartalmi elemei?</a:t>
            </a:r>
          </a:p>
          <a:p>
            <a:pPr eaLnBrk="1" hangingPunct="1"/>
            <a:endParaRPr lang="hu-HU" sz="2400" b="1" dirty="0">
              <a:cs typeface="Tahoma" pitchFamily="34" charset="0"/>
            </a:endParaRPr>
          </a:p>
          <a:p>
            <a:pPr eaLnBrk="1" hangingPunct="1"/>
            <a:endParaRPr lang="hu-HU" sz="1000" dirty="0">
              <a:cs typeface="Tahoma" pitchFamily="34" charset="0"/>
            </a:endParaRPr>
          </a:p>
          <a:p>
            <a:pPr eaLnBrk="1" hangingPunct="1"/>
            <a:r>
              <a:rPr lang="hu-HU" sz="2400" b="1" dirty="0">
                <a:cs typeface="Tahoma" pitchFamily="34" charset="0"/>
              </a:rPr>
              <a:t>Melyek a kihirdető jogszabály </a:t>
            </a:r>
            <a:r>
              <a:rPr lang="hu-HU" sz="2400" b="1" i="1" dirty="0">
                <a:cs typeface="Tahoma" pitchFamily="34" charset="0"/>
              </a:rPr>
              <a:t>eshetőleges</a:t>
            </a:r>
            <a:r>
              <a:rPr lang="hu-HU" sz="2400" b="1" dirty="0">
                <a:cs typeface="Tahoma" pitchFamily="34" charset="0"/>
              </a:rPr>
              <a:t> tartalmi elemei?</a:t>
            </a:r>
          </a:p>
          <a:p>
            <a:pPr eaLnBrk="1" hangingPunct="1"/>
            <a:endParaRPr lang="hu-HU" sz="2400" b="1" dirty="0">
              <a:cs typeface="Tahoma" pitchFamily="34" charset="0"/>
            </a:endParaRPr>
          </a:p>
          <a:p>
            <a:pPr algn="just" eaLnBrk="1" hangingPunct="1">
              <a:buFont typeface="Times New Roman" pitchFamily="18" charset="0"/>
              <a:buChar char="-"/>
            </a:pPr>
            <a:r>
              <a:rPr lang="hu-HU" sz="2400" b="1" dirty="0">
                <a:ea typeface="+mn-ea"/>
                <a:cs typeface="Tahoma" pitchFamily="34" charset="0"/>
              </a:rPr>
              <a:t>Mit jelent a </a:t>
            </a:r>
            <a:r>
              <a:rPr lang="hu-HU" sz="2400" b="1" i="1" dirty="0">
                <a:ea typeface="+mn-ea"/>
                <a:cs typeface="Tahoma" pitchFamily="34" charset="0"/>
              </a:rPr>
              <a:t>fenntartás</a:t>
            </a:r>
            <a:r>
              <a:rPr lang="hu-HU" sz="2400" b="1" dirty="0">
                <a:ea typeface="+mn-ea"/>
                <a:cs typeface="Tahoma" pitchFamily="34" charset="0"/>
              </a:rPr>
              <a:t> intézménye és mi a joghatása?</a:t>
            </a:r>
          </a:p>
          <a:p>
            <a:pPr algn="just" eaLnBrk="1" hangingPunct="1">
              <a:buFont typeface="Times New Roman" pitchFamily="18" charset="0"/>
              <a:buChar char="-"/>
            </a:pPr>
            <a:endParaRPr lang="hu-HU" sz="2400" b="1" dirty="0">
              <a:ea typeface="+mn-ea"/>
              <a:cs typeface="Tahoma" pitchFamily="34" charset="0"/>
            </a:endParaRPr>
          </a:p>
          <a:p>
            <a:pPr algn="just" eaLnBrk="1" hangingPunct="1">
              <a:buFont typeface="Times New Roman" pitchFamily="18" charset="0"/>
              <a:buChar char="-"/>
            </a:pPr>
            <a:r>
              <a:rPr lang="hu-HU" sz="2400" b="1" dirty="0">
                <a:ea typeface="+mn-ea"/>
                <a:cs typeface="Tahoma" pitchFamily="34" charset="0"/>
              </a:rPr>
              <a:t>Mit jelent a </a:t>
            </a:r>
            <a:r>
              <a:rPr lang="hu-HU" sz="2400" b="1" i="1" dirty="0">
                <a:ea typeface="+mn-ea"/>
                <a:cs typeface="Tahoma" pitchFamily="34" charset="0"/>
              </a:rPr>
              <a:t>kifogás</a:t>
            </a:r>
            <a:r>
              <a:rPr lang="hu-HU" sz="2400" b="1" dirty="0">
                <a:ea typeface="+mn-ea"/>
                <a:cs typeface="Tahoma" pitchFamily="34" charset="0"/>
              </a:rPr>
              <a:t> intézménye és mi a joghatása?</a:t>
            </a:r>
          </a:p>
          <a:p>
            <a:pPr lvl="1" algn="just" eaLnBrk="1" hangingPunct="1">
              <a:buFont typeface="Times New Roman" pitchFamily="18" charset="0"/>
              <a:buChar char="-"/>
            </a:pPr>
            <a:endParaRPr lang="hu-HU" sz="2400" dirty="0">
              <a:cs typeface="Tahoma" pitchFamily="34" charset="0"/>
            </a:endParaRPr>
          </a:p>
          <a:p>
            <a:pPr marL="457200" lvl="1" indent="0" algn="just" eaLnBrk="1" hangingPunct="1">
              <a:buNone/>
            </a:pPr>
            <a:endParaRPr lang="hu-HU" sz="2400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8229600" cy="114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3600" b="1" dirty="0">
                <a:solidFill>
                  <a:srgbClr val="C00000"/>
                </a:solidFill>
              </a:rPr>
              <a:t>A nemzetközi jog és </a:t>
            </a:r>
            <a:br>
              <a:rPr lang="hu-HU" sz="3600" b="1" dirty="0">
                <a:solidFill>
                  <a:srgbClr val="C00000"/>
                </a:solidFill>
              </a:rPr>
            </a:br>
            <a:r>
              <a:rPr lang="hu-HU" sz="3600" b="1" dirty="0">
                <a:solidFill>
                  <a:srgbClr val="C00000"/>
                </a:solidFill>
              </a:rPr>
              <a:t>a belső jog viszonya</a:t>
            </a:r>
            <a:r>
              <a:rPr lang="hu-HU" sz="3600" dirty="0"/>
              <a:t> </a:t>
            </a:r>
          </a:p>
        </p:txBody>
      </p:sp>
      <p:sp>
        <p:nvSpPr>
          <p:cNvPr id="64514" name="Tartalom helye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Dualista elmélet</a:t>
            </a:r>
            <a:r>
              <a:rPr lang="hu-HU" sz="2400" dirty="0">
                <a:cs typeface="Tahoma" pitchFamily="34" charset="0"/>
              </a:rPr>
              <a:t>: a nemzetközi és belső jog két mellérendelt rendszer, transzformáció kell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Monista elmélet</a:t>
            </a:r>
            <a:r>
              <a:rPr lang="hu-HU" sz="2400" dirty="0">
                <a:cs typeface="Tahoma" pitchFamily="34" charset="0"/>
              </a:rPr>
              <a:t>: a nemzetközi és belső jog közül valamelyiknek primátusa van másik felett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magyar és a nemzetközi jog viszonya és összhangja:</a:t>
            </a:r>
            <a:r>
              <a:rPr lang="hu-HU" sz="2400" dirty="0">
                <a:cs typeface="Tahoma" pitchFamily="34" charset="0"/>
              </a:rPr>
              <a:t> Alaptörvény Q cikk (2)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Az uniós jog helye a magyar jogrendszerben: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hu-HU" sz="2400" dirty="0">
                <a:cs typeface="Tahoma" pitchFamily="34" charset="0"/>
              </a:rPr>
              <a:t>az Alaptörvény E) cikk (2)-(3) szabályozza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hu-HU" sz="2400" dirty="0">
                <a:cs typeface="Tahoma" pitchFamily="34" charset="0"/>
              </a:rPr>
              <a:t>az ún. integrált jogforrási rendszer elemei 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400" dirty="0">
                <a:cs typeface="Tahoma" pitchFamily="34" charset="0"/>
              </a:rPr>
              <a:t>	(belső jog, nemzetközi jog, uniós jog); 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hu-HU" sz="2400" dirty="0">
                <a:cs typeface="Tahoma" pitchFamily="34" charset="0"/>
              </a:rPr>
              <a:t>hierarchia (1. nemzetközi jog, 2. uniós jog, 3. belső jog)</a:t>
            </a:r>
          </a:p>
          <a:p>
            <a:pPr algn="just">
              <a:lnSpc>
                <a:spcPct val="90000"/>
              </a:lnSpc>
              <a:spcBef>
                <a:spcPct val="0"/>
              </a:spcBef>
            </a:pPr>
            <a:endParaRPr lang="hu-HU" sz="2400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0707" name="Tartalom helye 2"/>
          <p:cNvSpPr>
            <a:spLocks/>
          </p:cNvSpPr>
          <p:nvPr/>
        </p:nvSpPr>
        <p:spPr bwMode="auto">
          <a:xfrm>
            <a:off x="179388" y="1268413"/>
            <a:ext cx="86423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AutoNum type="romanUcPeriod"/>
            </a:pPr>
            <a:endParaRPr lang="hu-HU" sz="4400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hu-HU" sz="4400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2. Az EU </a:t>
            </a:r>
            <a:r>
              <a:rPr lang="hu-HU" sz="4400" dirty="0" err="1">
                <a:solidFill>
                  <a:srgbClr val="C00000"/>
                </a:solidFill>
                <a:latin typeface="Times New Roman" pitchFamily="18" charset="0"/>
              </a:rPr>
              <a:t>kül</a:t>
            </a: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-és biztonságpolitikája és Magyarország</a:t>
            </a:r>
          </a:p>
        </p:txBody>
      </p:sp>
    </p:spTree>
  </p:cSld>
  <p:clrMapOvr>
    <a:masterClrMapping/>
  </p:clrMapOvr>
  <p:transition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02840" y="165100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</a:pPr>
            <a:r>
              <a:rPr lang="hu-HU" sz="3600" b="1" dirty="0">
                <a:solidFill>
                  <a:srgbClr val="C00000"/>
                </a:solidFill>
              </a:rPr>
              <a:t>Az európai </a:t>
            </a:r>
            <a:r>
              <a:rPr lang="hu-HU" sz="3600" b="1" dirty="0" err="1">
                <a:solidFill>
                  <a:srgbClr val="C00000"/>
                </a:solidFill>
              </a:rPr>
              <a:t>kül-</a:t>
            </a:r>
            <a:r>
              <a:rPr lang="hu-HU" sz="3600" b="1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087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hu-HU" altLang="zh-CN" sz="2400" b="1" dirty="0" err="1">
                <a:cs typeface="幼圆"/>
              </a:rPr>
              <a:t>Davignon</a:t>
            </a:r>
            <a:r>
              <a:rPr lang="hu-HU" altLang="zh-CN" sz="2400" b="1" dirty="0">
                <a:cs typeface="幼圆"/>
              </a:rPr>
              <a:t>-jelentés (1970)</a:t>
            </a:r>
            <a:endParaRPr lang="hu-HU" sz="2400" b="1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hu-HU" sz="2400" b="1" dirty="0">
                <a:cs typeface="Tahoma" pitchFamily="34" charset="0"/>
              </a:rPr>
              <a:t>Egységes Európai Okmány (1987)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Európai Politikai Együttműködés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400" b="1" dirty="0">
                <a:cs typeface="Tahoma" pitchFamily="34" charset="0"/>
              </a:rPr>
              <a:t>Maastricht (1992)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</a:t>
            </a:r>
            <a:r>
              <a:rPr lang="hu-HU" sz="2400" b="1" dirty="0">
                <a:cs typeface="Tahoma" pitchFamily="34" charset="0"/>
              </a:rPr>
              <a:t>- és biztonságpolitika (KKBP)</a:t>
            </a:r>
            <a:r>
              <a:rPr lang="hu-HU" sz="2400" dirty="0">
                <a:cs typeface="Tahoma" pitchFamily="34" charset="0"/>
              </a:rPr>
              <a:t> – kilátásban helyezi a közös védelmet is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akcióban való részvétel</a:t>
            </a:r>
            <a:r>
              <a:rPr lang="hu-HU" sz="2400" dirty="0">
                <a:cs typeface="Tahoma" pitchFamily="34" charset="0"/>
              </a:rPr>
              <a:t> – konszenzussal, de elfogadás esetén kötelező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b="1" dirty="0" err="1">
                <a:cs typeface="Tahoma" pitchFamily="34" charset="0"/>
              </a:rPr>
              <a:t>Petersbergi</a:t>
            </a:r>
            <a:r>
              <a:rPr lang="hu-HU" sz="2400" b="1" dirty="0">
                <a:cs typeface="Tahoma" pitchFamily="34" charset="0"/>
              </a:rPr>
              <a:t> feladatok</a:t>
            </a:r>
            <a:r>
              <a:rPr lang="hu-HU" sz="2400" dirty="0">
                <a:cs typeface="Tahoma" pitchFamily="34" charset="0"/>
              </a:rPr>
              <a:t> – válságkezelési, válságmegelőzési, béketeremtő és humanitárius akciók (WEU/NYEU)</a:t>
            </a:r>
          </a:p>
        </p:txBody>
      </p:sp>
      <p:pic>
        <p:nvPicPr>
          <p:cNvPr id="8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02840" y="165100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</a:pPr>
            <a:r>
              <a:rPr lang="hu-HU" sz="3600" b="1" dirty="0">
                <a:solidFill>
                  <a:srgbClr val="C00000"/>
                </a:solidFill>
              </a:rPr>
              <a:t>Az európai </a:t>
            </a:r>
            <a:r>
              <a:rPr lang="hu-HU" sz="3600" b="1" dirty="0" err="1">
                <a:solidFill>
                  <a:srgbClr val="C00000"/>
                </a:solidFill>
              </a:rPr>
              <a:t>kül-</a:t>
            </a:r>
            <a:r>
              <a:rPr lang="hu-HU" sz="3600" b="1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891087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400" b="1" dirty="0">
                <a:cs typeface="Tahoma" pitchFamily="34" charset="0"/>
              </a:rPr>
              <a:t>Amszterdam (1997)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400" b="1" dirty="0">
                <a:cs typeface="Tahoma" pitchFamily="34" charset="0"/>
              </a:rPr>
              <a:t>Eszközrendszere: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stratégiák </a:t>
            </a:r>
            <a:r>
              <a:rPr lang="hu-HU" sz="2400" dirty="0">
                <a:cs typeface="Tahoma" pitchFamily="34" charset="0"/>
              </a:rPr>
              <a:t>– átfogó és komplex külpolitikai stratégiák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álláspontok</a:t>
            </a:r>
            <a:r>
              <a:rPr lang="hu-HU" sz="2400" dirty="0">
                <a:cs typeface="Tahoma" pitchFamily="34" charset="0"/>
              </a:rPr>
              <a:t> – valamely konkrét nemzetközi kérdésben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akciók</a:t>
            </a:r>
            <a:r>
              <a:rPr lang="hu-HU" sz="2400" dirty="0">
                <a:cs typeface="Tahoma" pitchFamily="34" charset="0"/>
              </a:rPr>
              <a:t> – operatív fellépés konkrét ügyekben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hu-HU" sz="2400" dirty="0">
              <a:cs typeface="Tahoma" pitchFamily="34" charset="0"/>
            </a:endParaRPr>
          </a:p>
          <a:p>
            <a:pPr marL="360363" indent="-360363" algn="just" eaLnBrk="1" hangingPunct="1">
              <a:spcBef>
                <a:spcPts val="0"/>
              </a:spcBef>
            </a:pPr>
            <a:r>
              <a:rPr lang="hu-HU" sz="2400" b="1" dirty="0">
                <a:cs typeface="Tahoma" pitchFamily="34" charset="0"/>
              </a:rPr>
              <a:t>Nemzetközi szerződések</a:t>
            </a:r>
          </a:p>
          <a:p>
            <a:pPr marL="360363" indent="-360363" algn="just" eaLnBrk="1" hangingPunct="1">
              <a:spcBef>
                <a:spcPts val="0"/>
              </a:spcBef>
            </a:pPr>
            <a:r>
              <a:rPr lang="hu-HU" sz="2400" b="1" dirty="0">
                <a:cs typeface="Tahoma" pitchFamily="34" charset="0"/>
              </a:rPr>
              <a:t>Nyilatkozatok</a:t>
            </a:r>
          </a:p>
          <a:p>
            <a:pPr marL="360363" indent="-360363" algn="just" eaLnBrk="1" hangingPunct="1">
              <a:spcBef>
                <a:spcPts val="0"/>
              </a:spcBef>
            </a:pPr>
            <a:r>
              <a:rPr lang="hu-HU" sz="2400" b="1" dirty="0" err="1">
                <a:cs typeface="Tahoma" pitchFamily="34" charset="0"/>
              </a:rPr>
              <a:t>Démarche</a:t>
            </a:r>
            <a:endParaRPr lang="hu-HU" sz="2400" b="1" dirty="0">
              <a:cs typeface="Tahom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Konstruktív tartózkodás</a:t>
            </a:r>
            <a:r>
              <a:rPr lang="hu-HU" sz="2400" dirty="0">
                <a:cs typeface="Tahoma" pitchFamily="34" charset="0"/>
              </a:rPr>
              <a:t> – lehetővé teszi a távolmaradást és döntés végrehajtását egyaránt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</a:t>
            </a:r>
            <a:r>
              <a:rPr lang="hu-HU" sz="2400" b="1" dirty="0">
                <a:cs typeface="Tahoma" pitchFamily="34" charset="0"/>
              </a:rPr>
              <a:t>- és Biztonságpolitikai </a:t>
            </a:r>
            <a:r>
              <a:rPr lang="hu-HU" sz="2400" b="1" dirty="0" err="1">
                <a:cs typeface="Tahoma" pitchFamily="34" charset="0"/>
              </a:rPr>
              <a:t>Főképviselő</a:t>
            </a:r>
            <a:r>
              <a:rPr lang="hu-HU" sz="2400" b="1" dirty="0">
                <a:cs typeface="Tahoma" pitchFamily="34" charset="0"/>
              </a:rPr>
              <a:t> + Politikai és Biztonsági Bizottság, Katonai Bizottság, Katonai Törzs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400" b="1" dirty="0" err="1">
                <a:cs typeface="Tahoma" pitchFamily="34" charset="0"/>
              </a:rPr>
              <a:t>Petersbergi</a:t>
            </a:r>
            <a:r>
              <a:rPr lang="hu-HU" sz="2400" b="1" dirty="0">
                <a:cs typeface="Tahoma" pitchFamily="34" charset="0"/>
              </a:rPr>
              <a:t> feladatok a KKBP része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endParaRPr lang="hu-HU" sz="2400" b="1" dirty="0">
              <a:cs typeface="Tahoma" pitchFamily="34" charset="0"/>
            </a:endParaRPr>
          </a:p>
        </p:txBody>
      </p:sp>
      <p:pic>
        <p:nvPicPr>
          <p:cNvPr id="8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58961814"/>
      </p:ext>
    </p:extLst>
  </p:cSld>
  <p:clrMapOvr>
    <a:masterClrMapping/>
  </p:clrMapOvr>
  <p:transition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3250" name="Tartalom helye 2"/>
          <p:cNvSpPr>
            <a:spLocks/>
          </p:cNvSpPr>
          <p:nvPr/>
        </p:nvSpPr>
        <p:spPr bwMode="auto">
          <a:xfrm>
            <a:off x="179388" y="1268413"/>
            <a:ext cx="86423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algn="ctr">
              <a:lnSpc>
                <a:spcPct val="90000"/>
              </a:lnSpc>
              <a:buFontTx/>
              <a:buAutoNum type="romanUcPeriod"/>
            </a:pPr>
            <a:endParaRPr lang="hu-HU" sz="4400" dirty="0">
              <a:latin typeface="Times New Roman" pitchFamily="18" charset="0"/>
            </a:endParaRPr>
          </a:p>
          <a:p>
            <a:pPr marL="812800" indent="-812800" algn="ctr">
              <a:lnSpc>
                <a:spcPct val="90000"/>
              </a:lnSpc>
            </a:pPr>
            <a:endParaRPr lang="hu-HU" sz="44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812800" indent="-812800"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I. rész</a:t>
            </a:r>
          </a:p>
          <a:p>
            <a:pPr marL="812800" indent="-812800" algn="ctr">
              <a:lnSpc>
                <a:spcPct val="90000"/>
              </a:lnSpc>
            </a:pPr>
            <a:endParaRPr lang="hu-HU" sz="22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812800" indent="-812800"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Külpolitikai ágazat </a:t>
            </a:r>
          </a:p>
        </p:txBody>
      </p:sp>
    </p:spTree>
  </p:cSld>
  <p:clrMapOvr>
    <a:masterClrMapping/>
  </p:clrMapOvr>
  <p:transition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</a:pPr>
            <a:r>
              <a:rPr lang="hu-HU" sz="3600" b="1" dirty="0">
                <a:solidFill>
                  <a:srgbClr val="C00000"/>
                </a:solidFill>
              </a:rPr>
              <a:t>Az európai </a:t>
            </a:r>
            <a:r>
              <a:rPr lang="hu-HU" sz="3600" b="1" dirty="0" err="1">
                <a:solidFill>
                  <a:srgbClr val="C00000"/>
                </a:solidFill>
              </a:rPr>
              <a:t>kül-</a:t>
            </a:r>
            <a:r>
              <a:rPr lang="hu-HU" sz="3600" b="1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23850" y="1341438"/>
            <a:ext cx="8496300" cy="4779962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400" b="1" dirty="0">
                <a:cs typeface="Tahoma" pitchFamily="34" charset="0"/>
              </a:rPr>
              <a:t>Lisszabon (2007)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hu-HU" sz="2400" b="1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Közös </a:t>
            </a:r>
            <a:r>
              <a:rPr lang="hu-HU" sz="2400" b="1" dirty="0" err="1">
                <a:cs typeface="Tahoma" pitchFamily="34" charset="0"/>
              </a:rPr>
              <a:t>kül-</a:t>
            </a:r>
            <a:r>
              <a:rPr lang="hu-HU" sz="2400" b="1" dirty="0">
                <a:cs typeface="Tahoma" pitchFamily="34" charset="0"/>
              </a:rPr>
              <a:t> és biztonságpolitika (KKBP)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hu-HU" sz="2400" dirty="0">
                <a:cs typeface="Tahoma" pitchFamily="34" charset="0"/>
              </a:rPr>
              <a:t>     – az az egységes szerkezetű EU része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EU külügyi- és biztonságpolitikai főképviselő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hu-HU" sz="2400" dirty="0">
                <a:cs typeface="Tahoma" pitchFamily="34" charset="0"/>
              </a:rPr>
              <a:t>     – 2014-től </a:t>
            </a:r>
            <a:r>
              <a:rPr lang="hu-HU" sz="2400" dirty="0" err="1">
                <a:cs typeface="Tahoma" pitchFamily="34" charset="0"/>
              </a:rPr>
              <a:t>Federica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Mogherini</a:t>
            </a:r>
            <a:endParaRPr lang="hu-HU" sz="2400" dirty="0">
              <a:cs typeface="Tahoma" pitchFamily="34" charset="0"/>
            </a:endParaRP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Általános eljárási szabályok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hu-HU" sz="2400" dirty="0">
                <a:cs typeface="Tahoma" pitchFamily="34" charset="0"/>
              </a:rPr>
              <a:t>     – általános iránymutatás, határozatok, rendszeres együttműködés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dirty="0">
                <a:cs typeface="Tahoma" pitchFamily="34" charset="0"/>
              </a:rPr>
              <a:t>EU Tanácsa (miniszterek) egyhangúlag dönt, de lehet </a:t>
            </a:r>
            <a:r>
              <a:rPr lang="hu-HU" sz="2400" b="1" dirty="0">
                <a:cs typeface="Tahoma" pitchFamily="34" charset="0"/>
              </a:rPr>
              <a:t>minősített többség is, és állandó strukturált együttműködés </a:t>
            </a:r>
            <a:r>
              <a:rPr lang="hu-HU" sz="2400" dirty="0">
                <a:cs typeface="Tahoma" pitchFamily="34" charset="0"/>
              </a:rPr>
              <a:t>(</a:t>
            </a:r>
            <a:r>
              <a:rPr lang="hu-HU" sz="2400" dirty="0" err="1">
                <a:cs typeface="Tahoma" pitchFamily="34" charset="0"/>
              </a:rPr>
              <a:t>Permanent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Structured</a:t>
            </a:r>
            <a:r>
              <a:rPr lang="hu-HU" sz="2400" dirty="0">
                <a:cs typeface="Tahoma" pitchFamily="34" charset="0"/>
              </a:rPr>
              <a:t> </a:t>
            </a:r>
            <a:r>
              <a:rPr lang="hu-HU" sz="2400" dirty="0" err="1">
                <a:cs typeface="Tahoma" pitchFamily="34" charset="0"/>
              </a:rPr>
              <a:t>Cooperation</a:t>
            </a:r>
            <a:r>
              <a:rPr lang="hu-HU" sz="2400" dirty="0">
                <a:cs typeface="Tahoma" pitchFamily="34" charset="0"/>
              </a:rPr>
              <a:t>)</a:t>
            </a:r>
          </a:p>
          <a:p>
            <a:pPr algn="just">
              <a:lnSpc>
                <a:spcPct val="80000"/>
              </a:lnSpc>
              <a:spcBef>
                <a:spcPts val="0"/>
              </a:spcBef>
              <a:defRPr/>
            </a:pPr>
            <a:r>
              <a:rPr lang="hu-HU" sz="2400" b="1" dirty="0">
                <a:cs typeface="Tahoma" pitchFamily="34" charset="0"/>
              </a:rPr>
              <a:t>Politikai és Biztonsági Bizottság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0" indent="0" algn="just">
              <a:lnSpc>
                <a:spcPct val="80000"/>
              </a:lnSpc>
              <a:spcBef>
                <a:spcPts val="0"/>
              </a:spcBef>
              <a:buFontTx/>
              <a:buNone/>
              <a:defRPr/>
            </a:pPr>
            <a:r>
              <a:rPr lang="hu-HU" sz="2400" dirty="0">
                <a:cs typeface="Tahoma" pitchFamily="34" charset="0"/>
              </a:rPr>
              <a:t>     – válságkezelési és stratégiai irányítás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400" b="1" dirty="0">
                <a:cs typeface="Tahoma" pitchFamily="34" charset="0"/>
              </a:rPr>
              <a:t>Strukturális hatalom:</a:t>
            </a:r>
            <a:r>
              <a:rPr lang="hu-HU" sz="2400" dirty="0">
                <a:cs typeface="Tahoma" pitchFamily="34" charset="0"/>
              </a:rPr>
              <a:t> azt a képességet és szándékot fejezi ki, hogy az Európai Unió külpolitikai eszköztárával képes egy másik társadalmat és intézményrendszert formálni.</a:t>
            </a:r>
          </a:p>
        </p:txBody>
      </p:sp>
      <p:pic>
        <p:nvPicPr>
          <p:cNvPr id="8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02840" y="197768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</a:pPr>
            <a:r>
              <a:rPr lang="hu-HU" sz="3600" b="1" dirty="0">
                <a:solidFill>
                  <a:srgbClr val="C00000"/>
                </a:solidFill>
              </a:rPr>
              <a:t>Az európai </a:t>
            </a:r>
            <a:r>
              <a:rPr lang="hu-HU" sz="3600" b="1" dirty="0" err="1">
                <a:solidFill>
                  <a:srgbClr val="C00000"/>
                </a:solidFill>
              </a:rPr>
              <a:t>kül-</a:t>
            </a:r>
            <a:r>
              <a:rPr lang="hu-HU" sz="3600" b="1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4781550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Lisszabon (2007)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hu-HU" sz="2600" b="1" dirty="0">
              <a:cs typeface="Tahom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600" b="1" dirty="0">
                <a:cs typeface="Tahoma" pitchFamily="34" charset="0"/>
              </a:rPr>
              <a:t>Állandó strukturált együttműködés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Permanent</a:t>
            </a:r>
            <a:r>
              <a:rPr lang="hu-HU" sz="2600" dirty="0">
                <a:cs typeface="Tahoma" pitchFamily="34" charset="0"/>
              </a:rPr>
              <a:t> </a:t>
            </a:r>
            <a:r>
              <a:rPr lang="hu-HU" sz="2600" dirty="0" err="1">
                <a:cs typeface="Tahoma" pitchFamily="34" charset="0"/>
              </a:rPr>
              <a:t>Structured</a:t>
            </a:r>
            <a:r>
              <a:rPr lang="hu-HU" sz="2600" dirty="0">
                <a:cs typeface="Tahoma" pitchFamily="34" charset="0"/>
              </a:rPr>
              <a:t> </a:t>
            </a:r>
            <a:r>
              <a:rPr lang="hu-HU" sz="2600" dirty="0" err="1">
                <a:cs typeface="Tahoma" pitchFamily="34" charset="0"/>
              </a:rPr>
              <a:t>Cooperation</a:t>
            </a:r>
            <a:r>
              <a:rPr lang="hu-HU" sz="2600" dirty="0">
                <a:cs typeface="Tahoma" pitchFamily="34" charset="0"/>
              </a:rPr>
              <a:t>): </a:t>
            </a:r>
          </a:p>
          <a:p>
            <a:pPr marL="400050" lvl="1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hu-HU" sz="2400" dirty="0">
                <a:cs typeface="Tahoma" pitchFamily="34" charset="0"/>
              </a:rPr>
              <a:t>magasabb követelményeket kielégítő katonai képességgel rendelkező legalább 9 tagállam között kialakítható szorosabb védelmi együttműködés (a beszerzés, a képességhiány csökkentése és a műveletek terén).</a:t>
            </a:r>
          </a:p>
          <a:p>
            <a:pPr>
              <a:lnSpc>
                <a:spcPct val="80000"/>
              </a:lnSpc>
              <a:spcBef>
                <a:spcPts val="0"/>
              </a:spcBef>
              <a:defRPr/>
            </a:pPr>
            <a:endParaRPr lang="hu-HU" sz="2200" b="1" i="1" dirty="0">
              <a:cs typeface="Tahoma" pitchFamily="34" charset="0"/>
            </a:endParaRPr>
          </a:p>
        </p:txBody>
      </p:sp>
      <p:pic>
        <p:nvPicPr>
          <p:cNvPr id="8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</a:pPr>
            <a:r>
              <a:rPr lang="hu-HU" sz="3600" b="1" dirty="0">
                <a:solidFill>
                  <a:srgbClr val="C00000"/>
                </a:solidFill>
              </a:rPr>
              <a:t>Az európai </a:t>
            </a:r>
            <a:r>
              <a:rPr lang="hu-HU" sz="3600" b="1" dirty="0" err="1">
                <a:solidFill>
                  <a:srgbClr val="C00000"/>
                </a:solidFill>
              </a:rPr>
              <a:t>kül-</a:t>
            </a:r>
            <a:r>
              <a:rPr lang="hu-HU" sz="3600" b="1" dirty="0">
                <a:solidFill>
                  <a:srgbClr val="C00000"/>
                </a:solidFill>
              </a:rPr>
              <a:t> és biztonságpolitika fejlődésének állomásai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388" y="1341438"/>
            <a:ext cx="8748712" cy="4525962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EU stratégiai gondolkodása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2003 – „Biztonságos Európa egy jobb világban.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600" dirty="0">
                <a:cs typeface="Tahoma" pitchFamily="34" charset="0"/>
              </a:rPr>
              <a:t>                Európai biztonsági stratégia”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2008 – „Az Európai Biztonsági Stratégia felülvizsgálata”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600" dirty="0">
                <a:cs typeface="Tahoma" pitchFamily="34" charset="0"/>
              </a:rPr>
              <a:t>2016 – „A Közös jövőkép, közös cselekvés: erősebb Európa.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600" dirty="0">
                <a:cs typeface="Tahoma" pitchFamily="34" charset="0"/>
              </a:rPr>
              <a:t>                Az EU globális </a:t>
            </a:r>
            <a:r>
              <a:rPr lang="hu-HU" sz="2600" dirty="0" err="1">
                <a:cs typeface="Tahoma" pitchFamily="34" charset="0"/>
              </a:rPr>
              <a:t>kül-</a:t>
            </a:r>
            <a:r>
              <a:rPr lang="hu-HU" sz="2600" dirty="0">
                <a:cs typeface="Tahoma" pitchFamily="34" charset="0"/>
              </a:rPr>
              <a:t> és biztonságpolitikai stratégiája”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hu-HU" sz="1600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Európai Külügyi Szolgálat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800" dirty="0">
                <a:cs typeface="Tahoma" pitchFamily="34" charset="0"/>
              </a:rPr>
              <a:t>Az EU külügyi feladatait ellátó diplomáciai testülete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800" dirty="0">
                <a:cs typeface="Tahoma" pitchFamily="34" charset="0"/>
              </a:rPr>
              <a:t>Az EU </a:t>
            </a:r>
            <a:r>
              <a:rPr lang="hu-HU" sz="2800" dirty="0" err="1">
                <a:cs typeface="Tahoma" pitchFamily="34" charset="0"/>
              </a:rPr>
              <a:t>kül-</a:t>
            </a:r>
            <a:r>
              <a:rPr lang="hu-HU" sz="2800" dirty="0">
                <a:cs typeface="Tahoma" pitchFamily="34" charset="0"/>
              </a:rPr>
              <a:t> és biztonságpolitikájának végrehajtója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800" dirty="0">
                <a:cs typeface="Tahoma" pitchFamily="34" charset="0"/>
              </a:rPr>
              <a:t>2010-től működik 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800" dirty="0">
                <a:cs typeface="Tahoma" pitchFamily="34" charset="0"/>
              </a:rPr>
              <a:t>Induló létszám 3400 fő</a:t>
            </a:r>
          </a:p>
          <a:p>
            <a:pPr>
              <a:lnSpc>
                <a:spcPct val="90000"/>
              </a:lnSpc>
              <a:spcBef>
                <a:spcPts val="0"/>
              </a:spcBef>
              <a:defRPr/>
            </a:pPr>
            <a:r>
              <a:rPr lang="hu-HU" sz="2800" dirty="0">
                <a:cs typeface="Tahoma" pitchFamily="34" charset="0"/>
              </a:rPr>
              <a:t>2018-ban 170 képviseletet működtet tagállamokban és harmadik országban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endParaRPr lang="hu-HU" sz="2600" b="1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250825" y="404813"/>
            <a:ext cx="6121400" cy="720725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400" dirty="0">
                <a:solidFill>
                  <a:srgbClr val="FFFF00"/>
                </a:solidFill>
              </a:rPr>
              <a:t>Európai Tanács</a:t>
            </a:r>
          </a:p>
        </p:txBody>
      </p:sp>
      <p:sp>
        <p:nvSpPr>
          <p:cNvPr id="5" name="Téglalap 4"/>
          <p:cNvSpPr/>
          <p:nvPr/>
        </p:nvSpPr>
        <p:spPr>
          <a:xfrm>
            <a:off x="250825" y="1412875"/>
            <a:ext cx="5473700" cy="576263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sz="2000" dirty="0">
                <a:solidFill>
                  <a:srgbClr val="FFFF00"/>
                </a:solidFill>
              </a:rPr>
              <a:t>Külügyek Tanácsa</a:t>
            </a:r>
          </a:p>
        </p:txBody>
      </p:sp>
      <p:sp>
        <p:nvSpPr>
          <p:cNvPr id="6" name="Téglalap 5"/>
          <p:cNvSpPr/>
          <p:nvPr/>
        </p:nvSpPr>
        <p:spPr>
          <a:xfrm>
            <a:off x="250825" y="2060575"/>
            <a:ext cx="4681538" cy="360363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>
                <a:solidFill>
                  <a:srgbClr val="FFFF00"/>
                </a:solidFill>
              </a:rPr>
              <a:t>Coreper</a:t>
            </a:r>
          </a:p>
        </p:txBody>
      </p:sp>
      <p:sp>
        <p:nvSpPr>
          <p:cNvPr id="7" name="Téglalap 6"/>
          <p:cNvSpPr/>
          <p:nvPr/>
        </p:nvSpPr>
        <p:spPr>
          <a:xfrm>
            <a:off x="323850" y="2852738"/>
            <a:ext cx="4679950" cy="360362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Politikai és Biztonsági Bizottság</a:t>
            </a:r>
          </a:p>
        </p:txBody>
      </p:sp>
      <p:sp>
        <p:nvSpPr>
          <p:cNvPr id="8" name="Téglalap 7"/>
          <p:cNvSpPr/>
          <p:nvPr/>
        </p:nvSpPr>
        <p:spPr>
          <a:xfrm>
            <a:off x="6659563" y="1341438"/>
            <a:ext cx="2233612" cy="935037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Külügyi és biztonságpolitikai főképviselő</a:t>
            </a:r>
          </a:p>
        </p:txBody>
      </p:sp>
      <p:sp>
        <p:nvSpPr>
          <p:cNvPr id="9" name="Téglalap 8"/>
          <p:cNvSpPr/>
          <p:nvPr/>
        </p:nvSpPr>
        <p:spPr>
          <a:xfrm>
            <a:off x="5219700" y="2781300"/>
            <a:ext cx="2665413" cy="3743325"/>
          </a:xfrm>
          <a:prstGeom prst="rect">
            <a:avLst/>
          </a:prstGeom>
          <a:ln>
            <a:solidFill>
              <a:srgbClr val="C0504D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Külügyi Szolgálat</a:t>
            </a:r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  <a:p>
            <a:pPr algn="ctr">
              <a:defRPr/>
            </a:pP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3635375" y="3933825"/>
            <a:ext cx="1441450" cy="1439863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Unió Katonai Bizottság</a:t>
            </a:r>
          </a:p>
        </p:txBody>
      </p:sp>
      <p:sp>
        <p:nvSpPr>
          <p:cNvPr id="11" name="Téglalap 10"/>
          <p:cNvSpPr/>
          <p:nvPr/>
        </p:nvSpPr>
        <p:spPr>
          <a:xfrm>
            <a:off x="2051050" y="3933825"/>
            <a:ext cx="1512888" cy="1439863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Polgári Válságkezelő Bizottság</a:t>
            </a:r>
          </a:p>
        </p:txBody>
      </p:sp>
      <p:cxnSp>
        <p:nvCxnSpPr>
          <p:cNvPr id="18" name="Egyenes összekötő nyíllal 17"/>
          <p:cNvCxnSpPr/>
          <p:nvPr/>
        </p:nvCxnSpPr>
        <p:spPr>
          <a:xfrm flipH="1">
            <a:off x="5867400" y="1700213"/>
            <a:ext cx="649288" cy="0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gyenes összekötő nyíllal 19"/>
          <p:cNvCxnSpPr/>
          <p:nvPr/>
        </p:nvCxnSpPr>
        <p:spPr>
          <a:xfrm>
            <a:off x="6875463" y="2349500"/>
            <a:ext cx="0" cy="3587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gyenes összekötő nyíllal 21"/>
          <p:cNvCxnSpPr/>
          <p:nvPr/>
        </p:nvCxnSpPr>
        <p:spPr>
          <a:xfrm flipV="1">
            <a:off x="539750" y="3284538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gyenes összekötő nyíllal 23"/>
          <p:cNvCxnSpPr/>
          <p:nvPr/>
        </p:nvCxnSpPr>
        <p:spPr>
          <a:xfrm>
            <a:off x="8820150" y="2349500"/>
            <a:ext cx="0" cy="35877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églalap 24"/>
          <p:cNvSpPr/>
          <p:nvPr/>
        </p:nvSpPr>
        <p:spPr>
          <a:xfrm>
            <a:off x="7885113" y="2781300"/>
            <a:ext cx="1258887" cy="1584325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Védelmi Ügynökség</a:t>
            </a:r>
          </a:p>
        </p:txBody>
      </p:sp>
      <p:sp>
        <p:nvSpPr>
          <p:cNvPr id="96271" name="Szövegdoboz 27"/>
          <p:cNvSpPr txBox="1">
            <a:spLocks noChangeArrowheads="1"/>
          </p:cNvSpPr>
          <p:nvPr/>
        </p:nvSpPr>
        <p:spPr bwMode="auto">
          <a:xfrm>
            <a:off x="2268538" y="3357563"/>
            <a:ext cx="1292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Tanácsot ad</a:t>
            </a:r>
          </a:p>
        </p:txBody>
      </p:sp>
      <p:sp>
        <p:nvSpPr>
          <p:cNvPr id="96272" name="Szövegdoboz 29"/>
          <p:cNvSpPr txBox="1">
            <a:spLocks noChangeArrowheads="1"/>
          </p:cNvSpPr>
          <p:nvPr/>
        </p:nvSpPr>
        <p:spPr bwMode="auto">
          <a:xfrm>
            <a:off x="5795963" y="1773238"/>
            <a:ext cx="86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Elnököl</a:t>
            </a:r>
          </a:p>
        </p:txBody>
      </p:sp>
      <p:sp>
        <p:nvSpPr>
          <p:cNvPr id="96273" name="Szövegdoboz 32"/>
          <p:cNvSpPr txBox="1">
            <a:spLocks noChangeArrowheads="1"/>
          </p:cNvSpPr>
          <p:nvPr/>
        </p:nvSpPr>
        <p:spPr bwMode="auto">
          <a:xfrm>
            <a:off x="6948488" y="242093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   Vezet</a:t>
            </a:r>
          </a:p>
        </p:txBody>
      </p:sp>
      <p:cxnSp>
        <p:nvCxnSpPr>
          <p:cNvPr id="35" name="Egyenes összekötő nyíllal 34"/>
          <p:cNvCxnSpPr/>
          <p:nvPr/>
        </p:nvCxnSpPr>
        <p:spPr>
          <a:xfrm flipV="1">
            <a:off x="2195513" y="3284538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églalap 36"/>
          <p:cNvSpPr/>
          <p:nvPr/>
        </p:nvSpPr>
        <p:spPr>
          <a:xfrm>
            <a:off x="250825" y="3933825"/>
            <a:ext cx="1728788" cy="1439863"/>
          </a:xfrm>
          <a:prstGeom prst="rect">
            <a:avLst/>
          </a:prstGeom>
          <a:solidFill>
            <a:srgbClr val="9BBB59"/>
          </a:solidFill>
          <a:ln>
            <a:solidFill>
              <a:srgbClr val="9BBB59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Politikai és Katonai Munkacsoport</a:t>
            </a:r>
          </a:p>
          <a:p>
            <a:pPr algn="ctr">
              <a:defRPr/>
            </a:pPr>
            <a:r>
              <a:rPr lang="hu-HU" dirty="0"/>
              <a:t>(Elnöke a főképviselő) </a:t>
            </a:r>
          </a:p>
        </p:txBody>
      </p:sp>
      <p:cxnSp>
        <p:nvCxnSpPr>
          <p:cNvPr id="38" name="Egyenes összekötő nyíllal 37"/>
          <p:cNvCxnSpPr/>
          <p:nvPr/>
        </p:nvCxnSpPr>
        <p:spPr>
          <a:xfrm flipV="1">
            <a:off x="3779838" y="3284538"/>
            <a:ext cx="0" cy="504825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277" name="Szövegdoboz 38"/>
          <p:cNvSpPr txBox="1">
            <a:spLocks noChangeArrowheads="1"/>
          </p:cNvSpPr>
          <p:nvPr/>
        </p:nvSpPr>
        <p:spPr bwMode="auto">
          <a:xfrm>
            <a:off x="684213" y="3357563"/>
            <a:ext cx="9921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Előkészít</a:t>
            </a:r>
          </a:p>
        </p:txBody>
      </p:sp>
      <p:sp>
        <p:nvSpPr>
          <p:cNvPr id="96278" name="Szövegdoboz 39"/>
          <p:cNvSpPr txBox="1">
            <a:spLocks noChangeArrowheads="1"/>
          </p:cNvSpPr>
          <p:nvPr/>
        </p:nvSpPr>
        <p:spPr bwMode="auto">
          <a:xfrm>
            <a:off x="7812088" y="2420938"/>
            <a:ext cx="936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   Vezet</a:t>
            </a:r>
          </a:p>
        </p:txBody>
      </p:sp>
      <p:sp>
        <p:nvSpPr>
          <p:cNvPr id="41" name="Téglalap 40"/>
          <p:cNvSpPr/>
          <p:nvPr/>
        </p:nvSpPr>
        <p:spPr>
          <a:xfrm>
            <a:off x="5364163" y="3716338"/>
            <a:ext cx="2376487" cy="865187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Válságkezelési Tervezési Igazgatóság</a:t>
            </a:r>
          </a:p>
        </p:txBody>
      </p:sp>
      <p:sp>
        <p:nvSpPr>
          <p:cNvPr id="59" name="Téglalap 58"/>
          <p:cNvSpPr/>
          <p:nvPr/>
        </p:nvSpPr>
        <p:spPr>
          <a:xfrm>
            <a:off x="5364163" y="4652963"/>
            <a:ext cx="2376487" cy="863600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Polgári Tervezési és Irányítási Képesség</a:t>
            </a:r>
          </a:p>
        </p:txBody>
      </p:sp>
      <p:sp>
        <p:nvSpPr>
          <p:cNvPr id="96281" name="Szövegdoboz 61"/>
          <p:cNvSpPr txBox="1">
            <a:spLocks noChangeArrowheads="1"/>
          </p:cNvSpPr>
          <p:nvPr/>
        </p:nvSpPr>
        <p:spPr bwMode="auto">
          <a:xfrm>
            <a:off x="4500563" y="5373688"/>
            <a:ext cx="9350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Igazgat</a:t>
            </a:r>
          </a:p>
        </p:txBody>
      </p:sp>
      <p:sp>
        <p:nvSpPr>
          <p:cNvPr id="96282" name="Szövegdoboz 64"/>
          <p:cNvSpPr txBox="1">
            <a:spLocks noChangeArrowheads="1"/>
          </p:cNvSpPr>
          <p:nvPr/>
        </p:nvSpPr>
        <p:spPr bwMode="auto">
          <a:xfrm>
            <a:off x="3851275" y="3357563"/>
            <a:ext cx="13684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/>
              <a:t>Tanácsot ad</a:t>
            </a:r>
          </a:p>
        </p:txBody>
      </p:sp>
      <p:cxnSp>
        <p:nvCxnSpPr>
          <p:cNvPr id="68" name="Egyenes összekötő nyíllal 67"/>
          <p:cNvCxnSpPr/>
          <p:nvPr/>
        </p:nvCxnSpPr>
        <p:spPr>
          <a:xfrm>
            <a:off x="4427538" y="5445125"/>
            <a:ext cx="720725" cy="617538"/>
          </a:xfrm>
          <a:prstGeom prst="straightConnector1">
            <a:avLst/>
          </a:prstGeom>
          <a:ln>
            <a:solidFill>
              <a:srgbClr val="4F81B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églalap 77"/>
          <p:cNvSpPr/>
          <p:nvPr/>
        </p:nvSpPr>
        <p:spPr>
          <a:xfrm>
            <a:off x="5364163" y="5589588"/>
            <a:ext cx="2376487" cy="647700"/>
          </a:xfrm>
          <a:prstGeom prst="rect">
            <a:avLst/>
          </a:prstGeom>
          <a:solidFill>
            <a:srgbClr val="C0504D"/>
          </a:solidFill>
          <a:ln>
            <a:solidFill>
              <a:srgbClr val="C0504D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u-HU" dirty="0"/>
              <a:t>Európai Unió Katonai Törzs</a:t>
            </a:r>
          </a:p>
        </p:txBody>
      </p:sp>
    </p:spTree>
  </p:cSld>
  <p:clrMapOvr>
    <a:masterClrMapping/>
  </p:clrMapOvr>
  <p:transition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03" name="Tartalom helye 2"/>
          <p:cNvSpPr>
            <a:spLocks/>
          </p:cNvSpPr>
          <p:nvPr/>
        </p:nvSpPr>
        <p:spPr bwMode="auto">
          <a:xfrm>
            <a:off x="179388" y="1268413"/>
            <a:ext cx="86423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AutoNum type="romanUcPeriod"/>
            </a:pPr>
            <a:endParaRPr lang="hu-HU" sz="4400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hu-HU" sz="4400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3. A magyar külpolitika </a:t>
            </a:r>
          </a:p>
          <a:p>
            <a:pPr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intézmény- és szabályrendszere </a:t>
            </a:r>
          </a:p>
        </p:txBody>
      </p:sp>
    </p:spTree>
  </p:cSld>
  <p:clrMapOvr>
    <a:masterClrMapping/>
  </p:clrMapOvr>
  <p:transition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362950" cy="1119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3600" b="1" dirty="0">
                <a:solidFill>
                  <a:srgbClr val="C00000"/>
                </a:solidFill>
              </a:rPr>
              <a:t>A külügyi igazgatás fogalma, </a:t>
            </a:r>
            <a:br>
              <a:rPr lang="hu-HU" sz="3600" b="1" dirty="0">
                <a:solidFill>
                  <a:srgbClr val="C00000"/>
                </a:solidFill>
              </a:rPr>
            </a:br>
            <a:r>
              <a:rPr lang="hu-HU" sz="3600" b="1" dirty="0">
                <a:solidFill>
                  <a:srgbClr val="C00000"/>
                </a:solidFill>
              </a:rPr>
              <a:t>szervei és sajátosságai</a:t>
            </a:r>
            <a:r>
              <a:rPr lang="hu-HU" sz="3600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0825" y="1567333"/>
            <a:ext cx="8435975" cy="4525963"/>
          </a:xfrm>
        </p:spPr>
        <p:txBody>
          <a:bodyPr/>
          <a:lstStyle/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Külügyi igazgatás: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400050" lvl="2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dirty="0">
                <a:cs typeface="Tahoma" pitchFamily="34" charset="0"/>
              </a:rPr>
              <a:t>az állam érdekeit meghatározó döntések előkészítését és végrehajtását megvalósító szervek, hatáskörök összessége; szűk értelem (Külgazdasági és Külügyminisztérium, KKM), széles értelem (KKM + egyéb állami és önkormányzati szervek)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Külpolitikai alapelvek: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400" dirty="0">
                <a:cs typeface="Tahoma" pitchFamily="34" charset="0"/>
              </a:rPr>
              <a:t>     Alaptörvény E) cikk (1); Alaptörvény Q) cikk (1)-(2)-(3)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Az Országgyűlés szerepe:</a:t>
            </a:r>
            <a:r>
              <a:rPr lang="hu-HU" sz="2400" dirty="0">
                <a:cs typeface="Tahoma" pitchFamily="34" charset="0"/>
              </a:rPr>
              <a:t> OGY Külügyi Igazgatóság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A Köztársasági elnök külügyi szerepe: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400" dirty="0">
                <a:cs typeface="Tahoma" pitchFamily="34" charset="0"/>
              </a:rPr>
              <a:t>     Köztársasági Elnöki Hivatal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Külgazdasági és Külügyminisztérium (KKM):</a:t>
            </a:r>
            <a:r>
              <a:rPr lang="hu-HU" sz="2400" dirty="0">
                <a:cs typeface="Tahoma" pitchFamily="34" charset="0"/>
              </a:rPr>
              <a:t> 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400" dirty="0">
                <a:cs typeface="Tahoma" pitchFamily="34" charset="0"/>
              </a:rPr>
              <a:t>     külgazdasági és külügyminiszter; KKM szervezete, nemzetközi 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400" dirty="0">
                <a:cs typeface="Tahoma" pitchFamily="34" charset="0"/>
              </a:rPr>
              <a:t>     szerződés letéteményese, hivatali út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A miniszterelnökséget vezető miniszter külügyi feladata:</a:t>
            </a:r>
            <a:r>
              <a:rPr lang="hu-HU" sz="2400" dirty="0">
                <a:cs typeface="Tahoma" pitchFamily="34" charset="0"/>
              </a:rPr>
              <a:t> Európai Koordinációs Tárcaközi Bizottság (EKTB)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4188" y="116632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Az Országgyűlés szerepe</a:t>
            </a:r>
          </a:p>
        </p:txBody>
      </p:sp>
      <p:sp>
        <p:nvSpPr>
          <p:cNvPr id="105474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spcAft>
                <a:spcPts val="200"/>
              </a:spcAft>
            </a:pPr>
            <a:r>
              <a:rPr lang="hu-HU" sz="2600" b="1">
                <a:cs typeface="Tahoma" pitchFamily="34" charset="0"/>
              </a:rPr>
              <a:t>Jogalkotási feladatkör:</a:t>
            </a:r>
            <a:r>
              <a:rPr lang="hu-HU" sz="2600">
                <a:cs typeface="Tahoma" pitchFamily="34" charset="0"/>
              </a:rPr>
              <a:t> a nemzetközi szerződést kihirdető törvény elfogadásának sajátosságai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</a:pPr>
            <a:r>
              <a:rPr lang="hu-HU" sz="2600" b="1">
                <a:cs typeface="Tahoma" pitchFamily="34" charset="0"/>
              </a:rPr>
              <a:t>Különleges jogrend kihirdetése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</a:pPr>
            <a:r>
              <a:rPr lang="hu-HU" sz="2600" b="1">
                <a:cs typeface="Tahoma" pitchFamily="34" charset="0"/>
              </a:rPr>
              <a:t>A Kormány külpolitikai tevékenységének ellenőrzése: </a:t>
            </a:r>
            <a:r>
              <a:rPr lang="hu-HU" sz="2600">
                <a:cs typeface="Tahoma" pitchFamily="34" charset="0"/>
              </a:rPr>
              <a:t>(interpellációs jog, beszámoltatási jog)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>
                <a:cs typeface="Tahoma" pitchFamily="34" charset="0"/>
              </a:rPr>
              <a:t>Az Országgyűlés Külügyi bizottsága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>
                <a:cs typeface="Tahoma" pitchFamily="34" charset="0"/>
              </a:rPr>
              <a:t>Az Országgyűlés Európai ügyek bizottsága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</a:pPr>
            <a:r>
              <a:rPr lang="hu-HU" sz="2600" b="1">
                <a:cs typeface="Tahoma" pitchFamily="34" charset="0"/>
              </a:rPr>
              <a:t>Az Országgyűlés elnökének szerepköre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>
                <a:cs typeface="Tahoma" pitchFamily="34" charset="0"/>
              </a:rPr>
              <a:t>Az Országgyűlés Külügyi Igazgatósága</a:t>
            </a:r>
          </a:p>
          <a:p>
            <a:pPr lvl="2" eaLnBrk="1" hangingPunct="1">
              <a:spcBef>
                <a:spcPct val="0"/>
              </a:spcBef>
              <a:spcAft>
                <a:spcPts val="200"/>
              </a:spcAft>
            </a:pPr>
            <a:r>
              <a:rPr lang="hu-HU" sz="2600">
                <a:cs typeface="Tahoma" pitchFamily="34" charset="0"/>
              </a:rPr>
              <a:t>Az OGY „külügyminisztériuma”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Font typeface="Arial" charset="0"/>
              <a:buChar char="•"/>
            </a:pPr>
            <a:r>
              <a:rPr lang="hu-HU" sz="2600">
                <a:cs typeface="Tahoma" pitchFamily="34" charset="0"/>
              </a:rPr>
              <a:t>A Kárpát-medencei Magyar Képviselők Fóruma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Köztársasági elnök szerepe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566863"/>
            <a:ext cx="8229600" cy="4525962"/>
          </a:xfrm>
        </p:spPr>
        <p:txBody>
          <a:bodyPr/>
          <a:lstStyle/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Képviseli</a:t>
            </a:r>
            <a:r>
              <a:rPr lang="hu-HU" sz="2600" dirty="0">
                <a:cs typeface="Tahoma" pitchFamily="34" charset="0"/>
              </a:rPr>
              <a:t> Magyarországot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Elismeri</a:t>
            </a:r>
            <a:r>
              <a:rPr lang="hu-HU" sz="2600" dirty="0">
                <a:cs typeface="Tahoma" pitchFamily="34" charset="0"/>
              </a:rPr>
              <a:t> a nemzetközi szerződés kötelező hatályát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Aktív és passzív követküldési</a:t>
            </a:r>
            <a:r>
              <a:rPr lang="hu-HU" sz="2600" dirty="0">
                <a:cs typeface="Tahoma" pitchFamily="34" charset="0"/>
              </a:rPr>
              <a:t> jogot gyakorol</a:t>
            </a:r>
          </a:p>
          <a:p>
            <a:pPr marL="74295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ea typeface="+mn-ea"/>
                <a:cs typeface="Tahoma" pitchFamily="34" charset="0"/>
              </a:rPr>
              <a:t>Magyar nagykövetek és követek megbízása</a:t>
            </a:r>
          </a:p>
          <a:p>
            <a:pPr marL="74295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ea typeface="+mn-ea"/>
                <a:cs typeface="Tahoma" pitchFamily="34" charset="0"/>
              </a:rPr>
              <a:t>Más államok nagykövetei és követei megbízólevelének átvétele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Állampolgársági ügyek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Köztársasági Elnöki Hivatal</a:t>
            </a:r>
          </a:p>
          <a:p>
            <a:pPr marL="74295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ea typeface="+mn-ea"/>
                <a:cs typeface="Tahoma" pitchFamily="34" charset="0"/>
              </a:rPr>
              <a:t>Jogi és Alkotmányossági Igazgatóság</a:t>
            </a:r>
          </a:p>
          <a:p>
            <a:pPr marL="74295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ea typeface="+mn-ea"/>
                <a:cs typeface="Tahoma" pitchFamily="34" charset="0"/>
              </a:rPr>
              <a:t>Társadalmi Kapcsolatok Igazgatósága, </a:t>
            </a:r>
          </a:p>
          <a:p>
            <a:pPr marL="74295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ea typeface="+mn-ea"/>
                <a:cs typeface="Tahoma" pitchFamily="34" charset="0"/>
              </a:rPr>
              <a:t>Környezeti Fenntarthatóság Igazgatósága, </a:t>
            </a:r>
          </a:p>
          <a:p>
            <a:pPr marL="74295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ea typeface="+mn-ea"/>
                <a:cs typeface="Tahoma" pitchFamily="34" charset="0"/>
              </a:rPr>
              <a:t>Külügyi Igazgatóság </a:t>
            </a:r>
          </a:p>
          <a:p>
            <a:pPr marL="74295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ea typeface="+mn-ea"/>
                <a:cs typeface="Tahoma" pitchFamily="34" charset="0"/>
              </a:rPr>
              <a:t>Sajtóigazgatóság </a:t>
            </a:r>
          </a:p>
          <a:p>
            <a:pPr marL="742950" lvl="2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dirty="0">
                <a:ea typeface="+mn-ea"/>
                <a:cs typeface="Tahoma" pitchFamily="34" charset="0"/>
              </a:rPr>
              <a:t>Gazdasági Igazgatóság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 idx="4294967295"/>
          </p:nvPr>
        </p:nvSpPr>
        <p:spPr>
          <a:xfrm>
            <a:off x="35496" y="0"/>
            <a:ext cx="9144000" cy="1308100"/>
          </a:xfrm>
          <a:extLst/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Kormány, a miniszterelnök és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a miniszterek külügyi feladatai</a:t>
            </a:r>
          </a:p>
        </p:txBody>
      </p:sp>
      <p:sp>
        <p:nvSpPr>
          <p:cNvPr id="107522" name="Tartalom helye 2"/>
          <p:cNvSpPr>
            <a:spLocks noGrp="1"/>
          </p:cNvSpPr>
          <p:nvPr>
            <p:ph idx="4294967295"/>
          </p:nvPr>
        </p:nvSpPr>
        <p:spPr>
          <a:xfrm>
            <a:off x="323850" y="1268413"/>
            <a:ext cx="8496300" cy="51054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külpolitikai tevékenység</a:t>
            </a:r>
            <a:r>
              <a:rPr lang="hu-HU" sz="2400" dirty="0">
                <a:cs typeface="Tahoma" pitchFamily="34" charset="0"/>
              </a:rPr>
              <a:t>et elsősorban a kormányfő és a külgazdasági és külügyminiszter látja el.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Kormány:</a:t>
            </a:r>
            <a:r>
              <a:rPr lang="hu-HU" sz="2400" dirty="0">
                <a:cs typeface="Tahoma" pitchFamily="34" charset="0"/>
              </a:rPr>
              <a:t> külpolitika fő vonalainak kidolgozása és annak gyakorlati irányítása, megvalósítása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Kormányfő:</a:t>
            </a:r>
            <a:r>
              <a:rPr lang="hu-HU" sz="2400" dirty="0">
                <a:cs typeface="Tahoma" pitchFamily="34" charset="0"/>
              </a:rPr>
              <a:t> a külkapcsolatok terén képviseleti joga teljes körű, formális meghatalmazásra nincs szüksége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 Miniszterelnök általános helyettesé</a:t>
            </a:r>
            <a:r>
              <a:rPr lang="hu-HU" sz="2400" dirty="0">
                <a:cs typeface="Tahoma" pitchFamily="34" charset="0"/>
              </a:rPr>
              <a:t>nek: a Kormány nemzetpolitikáért felelős tagja, a honosítási eljárásban állampolgársági ügyekért felelős miniszterként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Miniszterelnökséget vezető miniszter:</a:t>
            </a:r>
            <a:r>
              <a:rPr lang="hu-HU" sz="2400" dirty="0">
                <a:cs typeface="Tahoma" pitchFamily="34" charset="0"/>
              </a:rPr>
              <a:t> uniós ügyek koordinációja (EKTB), képviselet az EU Általános Ügyek Tanácsában;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Az igazságügyi miniszter:</a:t>
            </a:r>
            <a:r>
              <a:rPr lang="hu-HU" sz="2400" dirty="0">
                <a:cs typeface="Tahoma" pitchFamily="34" charset="0"/>
              </a:rPr>
              <a:t> nemzetközi szerződések jogszabályi kereteinek kidolgozása, jogharmonizáció, képviselet az EU bíróságai előtt;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hu-HU" sz="2400" b="1" dirty="0">
                <a:cs typeface="Tahoma" pitchFamily="34" charset="0"/>
              </a:rPr>
              <a:t>Más miniszterek:</a:t>
            </a:r>
            <a:r>
              <a:rPr lang="hu-HU" sz="2400" dirty="0">
                <a:cs typeface="Tahoma" pitchFamily="34" charset="0"/>
              </a:rPr>
              <a:t> szakterületi nemzetközi szerződések előkészítése, felhatalmazás alapján képviselet az EU-ban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3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ím 1"/>
          <p:cNvSpPr>
            <a:spLocks noGrp="1"/>
          </p:cNvSpPr>
          <p:nvPr>
            <p:ph type="title" idx="4294967295"/>
          </p:nvPr>
        </p:nvSpPr>
        <p:spPr>
          <a:xfrm>
            <a:off x="-36512" y="-76870"/>
            <a:ext cx="9144000" cy="141763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külgazdasági és külügyminiszter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feladat- és hatáskörei</a:t>
            </a:r>
          </a:p>
        </p:txBody>
      </p:sp>
      <p:sp>
        <p:nvSpPr>
          <p:cNvPr id="51203" name="Tartalom helye 2"/>
          <p:cNvSpPr>
            <a:spLocks noGrp="1"/>
          </p:cNvSpPr>
          <p:nvPr>
            <p:ph idx="4294967295"/>
          </p:nvPr>
        </p:nvSpPr>
        <p:spPr>
          <a:xfrm>
            <a:off x="250825" y="1341438"/>
            <a:ext cx="8642350" cy="4700587"/>
          </a:xfrm>
          <a:extLst/>
        </p:spPr>
        <p:txBody>
          <a:bodyPr rtlCol="0">
            <a:noAutofit/>
          </a:bodyPr>
          <a:lstStyle/>
          <a:p>
            <a:pPr marL="3420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ea typeface="+mn-ea"/>
                <a:cs typeface="Tahoma" pitchFamily="34" charset="0"/>
              </a:rPr>
              <a:t>Külpolitikai felelősségi körei: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ea typeface="+mn-ea"/>
                <a:cs typeface="Tahoma" pitchFamily="34" charset="0"/>
              </a:rPr>
              <a:t>a </a:t>
            </a:r>
            <a:r>
              <a:rPr lang="hu-HU" sz="2300" dirty="0" err="1">
                <a:ea typeface="+mn-ea"/>
                <a:cs typeface="Tahoma" pitchFamily="34" charset="0"/>
              </a:rPr>
              <a:t>kül</a:t>
            </a:r>
            <a:r>
              <a:rPr lang="hu-HU" sz="2300" dirty="0">
                <a:ea typeface="+mn-ea"/>
                <a:cs typeface="Tahoma" pitchFamily="34" charset="0"/>
              </a:rPr>
              <a:t>-, biztonság- és védelempolitika,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ea typeface="+mn-ea"/>
                <a:cs typeface="Tahoma" pitchFamily="34" charset="0"/>
              </a:rPr>
              <a:t>az egységes külpolitika koordinálása,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ea typeface="+mn-ea"/>
                <a:cs typeface="Tahoma" pitchFamily="34" charset="0"/>
              </a:rPr>
              <a:t>Magyarország képviselete a nemzetközi szervezetekben,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ea typeface="+mn-ea"/>
                <a:cs typeface="Tahoma" pitchFamily="34" charset="0"/>
              </a:rPr>
              <a:t>a konzuli szolgálat irányítása,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ea typeface="+mn-ea"/>
                <a:cs typeface="Tahoma" pitchFamily="34" charset="0"/>
              </a:rPr>
              <a:t>a nemzetközi szerződésekkel kapcsolatos eljárások koordinációja,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ea typeface="+mn-ea"/>
                <a:cs typeface="Tahoma" pitchFamily="34" charset="0"/>
              </a:rPr>
              <a:t>a nemzetközi fejlesztési együttműködések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ea typeface="+mn-ea"/>
                <a:cs typeface="Tahoma" pitchFamily="34" charset="0"/>
              </a:rPr>
              <a:t>a diplomáciai protokoll, stb.…</a:t>
            </a:r>
          </a:p>
          <a:p>
            <a:pPr marL="3420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ahoma" pitchFamily="34" charset="0"/>
              </a:rPr>
              <a:t>Külgazdasági felelősségi körei: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a Kormány külgazdasági politikájának kialakításáért,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Magyarország gazdasági érdekeinek külföldi érvényesítésért,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a külföldi nagyvállalatokkal kötött stratégiai együttműködésért,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a multilaterális kereskedelempolitikáért,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a Európai Duna Stratégia megvalósításának koordinációjáért, </a:t>
            </a:r>
          </a:p>
          <a:p>
            <a:pPr marL="742050" lvl="2" indent="-270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a külgazdasági diplomata hálózat irányításáért stb.…</a:t>
            </a:r>
          </a:p>
          <a:p>
            <a:pPr marL="342000" lvl="1" indent="-3429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ahoma" pitchFamily="34" charset="0"/>
              </a:rPr>
              <a:t>Továbbá 2018-tól a polgári hírszerzési tevékenység irányításáért és az űrkutatásért.</a:t>
            </a:r>
          </a:p>
          <a:p>
            <a:pPr marL="472050" lvl="2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sz="2200" dirty="0">
              <a:ea typeface="+mn-ea"/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4274" name="Tartalom helye 2"/>
          <p:cNvSpPr>
            <a:spLocks/>
          </p:cNvSpPr>
          <p:nvPr/>
        </p:nvSpPr>
        <p:spPr bwMode="auto">
          <a:xfrm>
            <a:off x="179388" y="1268413"/>
            <a:ext cx="86423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12800" indent="-812800" algn="ctr">
              <a:lnSpc>
                <a:spcPct val="90000"/>
              </a:lnSpc>
              <a:buFontTx/>
              <a:buAutoNum type="romanUcPeriod"/>
            </a:pPr>
            <a:endParaRPr lang="hu-HU" sz="4400" dirty="0">
              <a:latin typeface="Times New Roman" pitchFamily="18" charset="0"/>
            </a:endParaRPr>
          </a:p>
          <a:p>
            <a:pPr marL="812800" indent="-812800" algn="ctr">
              <a:lnSpc>
                <a:spcPct val="90000"/>
              </a:lnSpc>
            </a:pPr>
            <a:endParaRPr lang="hu-HU" sz="44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812800" indent="-812800" algn="ctr">
              <a:lnSpc>
                <a:spcPct val="90000"/>
              </a:lnSpc>
            </a:pPr>
            <a:endParaRPr lang="hu-HU" sz="4400" dirty="0">
              <a:solidFill>
                <a:srgbClr val="C00000"/>
              </a:solidFill>
              <a:latin typeface="Times New Roman" pitchFamily="18" charset="0"/>
            </a:endParaRPr>
          </a:p>
          <a:p>
            <a:pPr marL="812800" indent="-812800" algn="ctr">
              <a:lnSpc>
                <a:spcPct val="90000"/>
              </a:lnSpc>
              <a:buAutoNum type="arabicPeriod"/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A nemzetközi kapcsolatok alapfogalmai és </a:t>
            </a:r>
          </a:p>
          <a:p>
            <a:pPr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     nemzetközi jogi alapvetés</a:t>
            </a:r>
          </a:p>
        </p:txBody>
      </p:sp>
    </p:spTree>
  </p:cSld>
  <p:clrMapOvr>
    <a:masterClrMapping/>
  </p:clrMapOvr>
  <p:transition>
    <p:circl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ím 1"/>
          <p:cNvSpPr>
            <a:spLocks noGrp="1"/>
          </p:cNvSpPr>
          <p:nvPr>
            <p:ph type="title" idx="4294967295"/>
          </p:nvPr>
        </p:nvSpPr>
        <p:spPr>
          <a:xfrm>
            <a:off x="-396552" y="44624"/>
            <a:ext cx="9144000" cy="1341438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Külgazdasági és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Külügyminisztérium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szervezete és működése</a:t>
            </a:r>
          </a:p>
        </p:txBody>
      </p:sp>
      <p:sp>
        <p:nvSpPr>
          <p:cNvPr id="61443" name="Tartalom helye 2"/>
          <p:cNvSpPr>
            <a:spLocks noGrp="1"/>
          </p:cNvSpPr>
          <p:nvPr>
            <p:ph idx="4294967295"/>
          </p:nvPr>
        </p:nvSpPr>
        <p:spPr>
          <a:xfrm>
            <a:off x="504254" y="1656035"/>
            <a:ext cx="8604250" cy="5013325"/>
          </a:xfrm>
          <a:extLst/>
        </p:spPr>
        <p:txBody>
          <a:bodyPr>
            <a:noAutofit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sz="2800" b="1" dirty="0"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800" b="1" dirty="0">
                <a:cs typeface="Tahoma" pitchFamily="34" charset="0"/>
              </a:rPr>
              <a:t>A minisztérium vezetői és feladataik elhatárolása</a:t>
            </a: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miniszter</a:t>
            </a: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dirty="0">
                <a:cs typeface="Tahoma" pitchFamily="34" charset="0"/>
              </a:rPr>
              <a:t>államtitkárok</a:t>
            </a: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endParaRPr lang="hu-HU" dirty="0"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800" b="1" dirty="0">
                <a:cs typeface="Tahoma" pitchFamily="34" charset="0"/>
              </a:rPr>
              <a:t>A Külügyminisztérium önálló szervezeti egységei</a:t>
            </a: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Területi főosztályok</a:t>
            </a: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Szakmai főosztályok</a:t>
            </a: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Funkcionális főosztályok</a:t>
            </a: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Külképviseletek</a:t>
            </a: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600" dirty="0">
                <a:cs typeface="Tahoma" pitchFamily="34" charset="0"/>
              </a:rPr>
              <a:t>Kabinet és az állami vezetők titkársága</a:t>
            </a: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sz="2600" dirty="0">
              <a:cs typeface="Tahoma" pitchFamily="34" charset="0"/>
            </a:endParaRPr>
          </a:p>
          <a:p>
            <a:pPr marL="341313" lvl="1" indent="-342900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hu-HU" sz="2200" b="1" i="1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814311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Cím 1">
            <a:extLst>
              <a:ext uri="{FF2B5EF4-FFF2-40B4-BE49-F238E27FC236}">
                <a16:creationId xmlns="" xmlns:a16="http://schemas.microsoft.com/office/drawing/2014/main" id="{045EA742-FB6C-4B49-BB48-201CAB0CF0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001125" cy="1081088"/>
          </a:xfrm>
        </p:spPr>
        <p:txBody>
          <a:bodyPr anchor="t"/>
          <a:lstStyle/>
          <a:p>
            <a:pPr algn="l" defTabSz="522288" eaLnBrk="1" hangingPunct="1">
              <a:lnSpc>
                <a:spcPct val="90000"/>
              </a:lnSpc>
            </a:pPr>
            <a:endParaRPr lang="hu-HU" altLang="hu-HU" sz="3200" b="1">
              <a:solidFill>
                <a:srgbClr val="C00000"/>
              </a:solidFill>
            </a:endParaRPr>
          </a:p>
        </p:txBody>
      </p:sp>
      <p:sp>
        <p:nvSpPr>
          <p:cNvPr id="217090" name="Tartalom helye 2">
            <a:extLst>
              <a:ext uri="{FF2B5EF4-FFF2-40B4-BE49-F238E27FC236}">
                <a16:creationId xmlns="" xmlns:a16="http://schemas.microsoft.com/office/drawing/2014/main" id="{C2961114-7A31-4C8E-BBA3-2B3DE57F0B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1916113"/>
            <a:ext cx="9074150" cy="4941887"/>
          </a:xfrm>
        </p:spPr>
        <p:txBody>
          <a:bodyPr/>
          <a:lstStyle/>
          <a:p>
            <a:pPr marL="0" indent="0"/>
            <a:endParaRPr lang="hu-HU" altLang="zh-CN" sz="2000">
              <a:cs typeface="幼圆"/>
            </a:endParaRPr>
          </a:p>
        </p:txBody>
      </p:sp>
      <p:pic>
        <p:nvPicPr>
          <p:cNvPr id="4" name="Kép 1">
            <a:extLst>
              <a:ext uri="{FF2B5EF4-FFF2-40B4-BE49-F238E27FC236}">
                <a16:creationId xmlns="" xmlns:a16="http://schemas.microsoft.com/office/drawing/2014/main" id="{44D08A72-82F4-417B-9283-4BA46CF4B60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34082" t="8434" r="33728" b="47385"/>
          <a:stretch>
            <a:fillRect/>
          </a:stretch>
        </p:blipFill>
        <p:spPr bwMode="auto">
          <a:xfrm>
            <a:off x="7768970" y="635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Dia számának helye 1">
            <a:extLst>
              <a:ext uri="{FF2B5EF4-FFF2-40B4-BE49-F238E27FC236}">
                <a16:creationId xmlns="" xmlns:a16="http://schemas.microsoft.com/office/drawing/2014/main" id="{3E59D84F-1CFF-47CE-9429-0A1ED81C1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 b="1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0878021-71D4-45A4-9281-0362CDB2665D}" type="slidenum">
              <a:rPr lang="hu-HU" altLang="hu-HU" b="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hu-HU" altLang="hu-HU" b="0">
              <a:latin typeface="Arial" panose="020B0604020202020204" pitchFamily="34" charset="0"/>
            </a:endParaRPr>
          </a:p>
        </p:txBody>
      </p:sp>
      <p:pic>
        <p:nvPicPr>
          <p:cNvPr id="3" name="Kép 2">
            <a:extLst>
              <a:ext uri="{FF2B5EF4-FFF2-40B4-BE49-F238E27FC236}">
                <a16:creationId xmlns="" xmlns:a16="http://schemas.microsoft.com/office/drawing/2014/main" id="{7D4985BD-BB51-433F-BC1C-3356CEF4F5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882" t="1632" r="17274" b="-1632"/>
          <a:stretch/>
        </p:blipFill>
        <p:spPr>
          <a:xfrm>
            <a:off x="-96864" y="6349"/>
            <a:ext cx="9240864" cy="6998419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827" name="Tartalom helye 2"/>
          <p:cNvSpPr>
            <a:spLocks/>
          </p:cNvSpPr>
          <p:nvPr/>
        </p:nvSpPr>
        <p:spPr bwMode="auto">
          <a:xfrm>
            <a:off x="179388" y="1268413"/>
            <a:ext cx="86423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AutoNum type="romanUcPeriod"/>
            </a:pPr>
            <a:endParaRPr lang="hu-HU" sz="4400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endParaRPr lang="hu-HU" sz="4400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4. A magyar kül- és </a:t>
            </a:r>
          </a:p>
          <a:p>
            <a:pPr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biztonságpolitika </a:t>
            </a:r>
          </a:p>
          <a:p>
            <a:pPr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gyakorlati aspektusai</a:t>
            </a:r>
          </a:p>
          <a:p>
            <a:pPr algn="ctr">
              <a:lnSpc>
                <a:spcPct val="90000"/>
              </a:lnSpc>
            </a:pPr>
            <a:endParaRPr lang="hu-HU" sz="4400" dirty="0">
              <a:solidFill>
                <a:srgbClr val="C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2087" y="150813"/>
            <a:ext cx="8772525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külképviseletek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6104" y="1622425"/>
            <a:ext cx="8412360" cy="5551488"/>
          </a:xfrm>
        </p:spPr>
        <p:txBody>
          <a:bodyPr/>
          <a:lstStyle/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600" b="1" dirty="0">
                <a:cs typeface="Tahoma" pitchFamily="34" charset="0"/>
              </a:rPr>
              <a:t>Diplomáciai képviselet: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marL="400050" lvl="2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600" dirty="0">
                <a:cs typeface="Tahoma" pitchFamily="34" charset="0"/>
              </a:rPr>
              <a:t>állandó képviselet, előzetes beleegyezés (</a:t>
            </a:r>
            <a:r>
              <a:rPr lang="hu-HU" sz="2600" dirty="0" err="1">
                <a:cs typeface="Tahoma" pitchFamily="34" charset="0"/>
              </a:rPr>
              <a:t>agrément</a:t>
            </a:r>
            <a:r>
              <a:rPr lang="hu-HU" sz="2600" dirty="0">
                <a:cs typeface="Tahoma" pitchFamily="34" charset="0"/>
              </a:rPr>
              <a:t>),     akkreditáció, képviseletvezető (nagykövet, követ, ügyvivő),     állomáshely, igazgatási és műszaki személyzet, tartós külszolgálat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600" b="1" dirty="0">
                <a:cs typeface="Tahoma" pitchFamily="34" charset="0"/>
              </a:rPr>
              <a:t>Konzuli képviselet: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marL="400050" lvl="2" indent="0"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600" dirty="0">
                <a:cs typeface="Tahoma" pitchFamily="34" charset="0"/>
              </a:rPr>
              <a:t>főkonzulátus, konzulátus, </a:t>
            </a:r>
            <a:r>
              <a:rPr lang="hu-HU" sz="2600" dirty="0" err="1">
                <a:cs typeface="Tahoma" pitchFamily="34" charset="0"/>
              </a:rPr>
              <a:t>alkonzulátus</a:t>
            </a:r>
            <a:r>
              <a:rPr lang="hu-HU" sz="2600" dirty="0">
                <a:cs typeface="Tahoma" pitchFamily="34" charset="0"/>
              </a:rPr>
              <a:t>, konzuli iroda, </a:t>
            </a:r>
            <a:r>
              <a:rPr lang="hu-HU" sz="2600" dirty="0" err="1">
                <a:cs typeface="Tahoma" pitchFamily="34" charset="0"/>
              </a:rPr>
              <a:t>exequatur</a:t>
            </a:r>
            <a:r>
              <a:rPr lang="hu-HU" sz="2600" dirty="0">
                <a:cs typeface="Tahoma" pitchFamily="34" charset="0"/>
              </a:rPr>
              <a:t> megadása, konzuli védelem, diplomácia menedék, tiszteletbeli konzul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r>
              <a:rPr lang="hu-HU" sz="2600" b="1" dirty="0">
                <a:cs typeface="Tahoma" pitchFamily="34" charset="0"/>
              </a:rPr>
              <a:t>Diplomáciai protokoll: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hu-HU" sz="2600" dirty="0">
                <a:cs typeface="Tahoma" pitchFamily="34" charset="0"/>
              </a:rPr>
              <a:t>    protokoll, </a:t>
            </a:r>
            <a:r>
              <a:rPr lang="hu-HU" sz="2600" dirty="0" err="1">
                <a:cs typeface="Tahoma" pitchFamily="34" charset="0"/>
              </a:rPr>
              <a:t>protokoll</a:t>
            </a:r>
            <a:r>
              <a:rPr lang="hu-HU" sz="2600" dirty="0">
                <a:cs typeface="Tahoma" pitchFamily="34" charset="0"/>
              </a:rPr>
              <a:t> főnök, protokoll-lista</a:t>
            </a:r>
          </a:p>
          <a:p>
            <a:pPr marL="341313" lvl="1" indent="-341313" eaLnBrk="1" hangingPunct="1">
              <a:lnSpc>
                <a:spcPct val="90000"/>
              </a:lnSpc>
              <a:spcBef>
                <a:spcPct val="0"/>
              </a:spcBef>
              <a:buFont typeface="Arial" charset="0"/>
              <a:buChar char="•"/>
            </a:pPr>
            <a:endParaRPr lang="hu-HU" sz="2200" b="1" i="1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ím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külképviseletek</a:t>
            </a:r>
          </a:p>
        </p:txBody>
      </p:sp>
      <p:sp>
        <p:nvSpPr>
          <p:cNvPr id="54275" name="Tartalom helye 2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8496300" cy="5226050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A külképviseletek fajtái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Nagykövetségek</a:t>
            </a:r>
            <a:r>
              <a:rPr lang="hu-HU" sz="2600" dirty="0">
                <a:cs typeface="Tahoma" pitchFamily="34" charset="0"/>
              </a:rPr>
              <a:t> – 79 államban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Konzuli képviseletek</a:t>
            </a:r>
            <a:r>
              <a:rPr lang="hu-HU" sz="2600" dirty="0">
                <a:cs typeface="Tahoma" pitchFamily="34" charset="0"/>
              </a:rPr>
              <a:t> (főkonzuli, konzuli, alkonzuli rangban, konzuli ügynökségek)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Állandó képviseletek</a:t>
            </a:r>
            <a:r>
              <a:rPr lang="hu-HU" sz="2600" dirty="0">
                <a:cs typeface="Tahoma" pitchFamily="34" charset="0"/>
              </a:rPr>
              <a:t> (New Yorkban, Genfben és Bécsben az ENSZ mellett, EBESZ, ET, EU, NATO, UNESCO, OECD, WTO melletti képviseletek)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Kereskedelmi képviseletek, hivatalok és irodák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Külföldi magyar intézetek</a:t>
            </a:r>
          </a:p>
          <a:p>
            <a:pPr lvl="1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600" dirty="0">
              <a:cs typeface="Tahoma" pitchFamily="34" charset="0"/>
            </a:endParaRPr>
          </a:p>
          <a:p>
            <a:pPr marL="0" lvl="1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A külképviselet és vezetőjének jogállása</a:t>
            </a:r>
            <a:r>
              <a:rPr lang="hu-HU" sz="2600" dirty="0">
                <a:cs typeface="Tahoma" pitchFamily="34" charset="0"/>
              </a:rPr>
              <a:t> a KKM </a:t>
            </a:r>
            <a:r>
              <a:rPr lang="hu-HU" sz="2600" dirty="0" err="1">
                <a:cs typeface="Tahoma" pitchFamily="34" charset="0"/>
              </a:rPr>
              <a:t>SzMSz-e</a:t>
            </a:r>
            <a:r>
              <a:rPr lang="hu-HU" sz="2600" dirty="0">
                <a:cs typeface="Tahoma" pitchFamily="34" charset="0"/>
              </a:rPr>
              <a:t> szerint 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ím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diplomáciai képviseletek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feladatköre</a:t>
            </a:r>
          </a:p>
        </p:txBody>
      </p:sp>
      <p:sp>
        <p:nvSpPr>
          <p:cNvPr id="55299" name="Tartalom helye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Jogforrása: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cs typeface="Tahoma" pitchFamily="34" charset="0"/>
              </a:rPr>
              <a:t>a diplomáciai kapcsolatokról szóló 1961. évi bécsi egyezmény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cs typeface="Tahoma" pitchFamily="34" charset="0"/>
              </a:rPr>
              <a:t>a diplomáciai képviselők ellen elkövetett bűncselekmények megelőzéséről és megbüntetéséről szóló, 1973. évi New York-i egyezmény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Képvisel… </a:t>
            </a:r>
            <a:r>
              <a:rPr lang="hu-HU" sz="2600" dirty="0">
                <a:cs typeface="Tahoma" pitchFamily="34" charset="0"/>
              </a:rPr>
              <a:t>(</a:t>
            </a:r>
            <a:r>
              <a:rPr lang="hu-HU" sz="2600" dirty="0" err="1">
                <a:cs typeface="Tahoma" pitchFamily="34" charset="0"/>
              </a:rPr>
              <a:t>representatio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Védelmez…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protectio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Tárgyal…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negotiatio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Tájékozódik…</a:t>
            </a:r>
            <a:r>
              <a:rPr lang="hu-HU" sz="2600" dirty="0">
                <a:cs typeface="Tahoma" pitchFamily="34" charset="0"/>
              </a:rPr>
              <a:t> (</a:t>
            </a:r>
            <a:r>
              <a:rPr lang="hu-HU" sz="2600" dirty="0" err="1">
                <a:cs typeface="Tahoma" pitchFamily="34" charset="0"/>
              </a:rPr>
              <a:t>informatio</a:t>
            </a:r>
            <a:r>
              <a:rPr lang="hu-HU" sz="2600" dirty="0">
                <a:cs typeface="Tahoma" pitchFamily="34" charset="0"/>
              </a:rPr>
              <a:t>)</a:t>
            </a:r>
          </a:p>
          <a:p>
            <a:pPr marL="742050" lvl="2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Előmozdítja és fejleszti…</a:t>
            </a:r>
          </a:p>
          <a:p>
            <a:pPr marL="742050" lvl="2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Konzuli tevékenységet is elláthat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1192212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diplomáciai képviselet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személyzete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4294967295"/>
          </p:nvPr>
        </p:nvSpPr>
        <p:spPr>
          <a:xfrm>
            <a:off x="179389" y="1340768"/>
            <a:ext cx="8641084" cy="4779962"/>
          </a:xfrm>
        </p:spPr>
        <p:txBody>
          <a:bodyPr rtlCol="0">
            <a:noAutofit/>
          </a:bodyPr>
          <a:lstStyle/>
          <a:p>
            <a:pPr marL="342000" lvl="1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b="1" dirty="0">
                <a:cs typeface="Tahoma" pitchFamily="34" charset="0"/>
              </a:rPr>
              <a:t>A diplomáciai képviselet vezetője: 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rendkívüli és meghatalmazott nagykövet vagy állandó ügyvivő;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a fogadó állam előzetes beleegyezése (</a:t>
            </a:r>
            <a:r>
              <a:rPr lang="hu-HU" sz="2300" dirty="0" err="1">
                <a:cs typeface="Tahoma" pitchFamily="34" charset="0"/>
              </a:rPr>
              <a:t>agrément</a:t>
            </a:r>
            <a:r>
              <a:rPr lang="hu-HU" sz="2300" dirty="0">
                <a:cs typeface="Tahoma" pitchFamily="34" charset="0"/>
              </a:rPr>
              <a:t>)</a:t>
            </a:r>
          </a:p>
          <a:p>
            <a:pPr marL="342000" lvl="1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b="1" dirty="0">
                <a:cs typeface="Tahoma" pitchFamily="34" charset="0"/>
              </a:rPr>
              <a:t>A diplomáciai személyzet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első beosztott: képviselővezető-helyettes és ügyvivő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az állandó ügyvivő (akkreditált), </a:t>
            </a:r>
          </a:p>
          <a:p>
            <a:pPr marL="457200" lvl="1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300" dirty="0">
                <a:cs typeface="Tahoma" pitchFamily="34" charset="0"/>
              </a:rPr>
              <a:t>    az ideiglenes ügyvivő (nem kell akkreditálni)</a:t>
            </a:r>
          </a:p>
          <a:p>
            <a:pPr marL="342000" lvl="1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b="1" dirty="0">
                <a:cs typeface="Tahoma" pitchFamily="34" charset="0"/>
              </a:rPr>
              <a:t>Igazgatási és műszaki személyzet: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adminisztratív és technikai személyzet (pl. titkárnő, tolmács, portás, biztonsági őr, gazdasági munkatárs)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lehet helyi alkalmazott is (nem érvényes a </a:t>
            </a:r>
            <a:r>
              <a:rPr lang="hu-HU" sz="2300" dirty="0" err="1">
                <a:cs typeface="Tahoma" pitchFamily="34" charset="0"/>
              </a:rPr>
              <a:t>Külszolgtv</a:t>
            </a:r>
            <a:r>
              <a:rPr lang="hu-HU" sz="2300" dirty="0">
                <a:cs typeface="Tahoma" pitchFamily="34" charset="0"/>
              </a:rPr>
              <a:t>.)</a:t>
            </a:r>
          </a:p>
          <a:p>
            <a:pPr marL="342000" lvl="1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b="1" dirty="0">
                <a:cs typeface="Tahoma" pitchFamily="34" charset="0"/>
              </a:rPr>
              <a:t>Kisegítő személyzet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pl. a gépkocsivezető, a szakács, a kertész, és a takarítószemélyzet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lehet helyi alkalmazott is (nem érvényes a </a:t>
            </a:r>
            <a:r>
              <a:rPr lang="hu-HU" sz="2300" dirty="0" err="1">
                <a:cs typeface="Tahoma" pitchFamily="34" charset="0"/>
              </a:rPr>
              <a:t>Külszolgtv</a:t>
            </a:r>
            <a:r>
              <a:rPr lang="hu-HU" sz="2300" dirty="0">
                <a:cs typeface="Tahoma" pitchFamily="34" charset="0"/>
              </a:rPr>
              <a:t>.)</a:t>
            </a:r>
          </a:p>
          <a:p>
            <a:pPr marL="342000" lvl="1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300" b="1" dirty="0">
                <a:cs typeface="Tahoma" pitchFamily="34" charset="0"/>
              </a:rPr>
              <a:t>A szakdiplomaták jogállása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a szakminisztérium által delegált kormánytisztviselő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a KKM állományába kerül a kiküldetés idejére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ím 1"/>
          <p:cNvSpPr>
            <a:spLocks noGrp="1"/>
          </p:cNvSpPr>
          <p:nvPr>
            <p:ph type="title" idx="4294967295"/>
          </p:nvPr>
        </p:nvSpPr>
        <p:spPr>
          <a:xfrm>
            <a:off x="179388" y="82550"/>
            <a:ext cx="882015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konzuli képviseletek feladatai</a:t>
            </a:r>
          </a:p>
        </p:txBody>
      </p:sp>
      <p:sp>
        <p:nvSpPr>
          <p:cNvPr id="57347" name="Tartalom helye 2"/>
          <p:cNvSpPr>
            <a:spLocks noGrp="1"/>
          </p:cNvSpPr>
          <p:nvPr>
            <p:ph idx="4294967295"/>
          </p:nvPr>
        </p:nvSpPr>
        <p:spPr>
          <a:xfrm>
            <a:off x="179388" y="1268413"/>
            <a:ext cx="8713787" cy="49688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Jogforrása: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cs typeface="Tahoma" pitchFamily="34" charset="0"/>
              </a:rPr>
              <a:t>a konzuli kapcsolatokról szóló 1963. évi bécsi egyezmény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cs typeface="Tahoma" pitchFamily="34" charset="0"/>
              </a:rPr>
              <a:t>a diplomáciai képviselők ellen elkövetett bűncselekmények megelőzéséről és megbüntetéséről szóló, 1973. évi New York-i egyezmény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5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500" b="1" dirty="0">
                <a:cs typeface="Tahoma" pitchFamily="34" charset="0"/>
              </a:rPr>
              <a:t>Képviselet</a:t>
            </a:r>
          </a:p>
          <a:p>
            <a:pPr marL="742050" lvl="2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500" b="1" dirty="0">
                <a:cs typeface="Tahoma" pitchFamily="34" charset="0"/>
              </a:rPr>
              <a:t>Tárgyalás</a:t>
            </a:r>
          </a:p>
          <a:p>
            <a:pPr marL="742050" lvl="2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500" b="1" dirty="0">
                <a:cs typeface="Tahoma" pitchFamily="34" charset="0"/>
              </a:rPr>
              <a:t>Tájékozódás</a:t>
            </a:r>
          </a:p>
          <a:p>
            <a:pPr marL="742050" lvl="2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500" b="1" dirty="0">
                <a:cs typeface="Tahoma" pitchFamily="34" charset="0"/>
              </a:rPr>
              <a:t>Érdekvédelem</a:t>
            </a:r>
            <a:r>
              <a:rPr lang="hu-HU" sz="2500" dirty="0">
                <a:cs typeface="Tahoma" pitchFamily="34" charset="0"/>
              </a:rPr>
              <a:t> </a:t>
            </a:r>
          </a:p>
          <a:p>
            <a:pPr marL="400050" lvl="2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500" dirty="0">
                <a:cs typeface="Tahoma" pitchFamily="34" charset="0"/>
              </a:rPr>
              <a:t>     (konzuli védelem, bíróság vagy hatóság előtti védelem)</a:t>
            </a:r>
          </a:p>
          <a:p>
            <a:pPr marL="742050" lvl="2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500" b="1" dirty="0">
                <a:cs typeface="Tahoma" pitchFamily="34" charset="0"/>
              </a:rPr>
              <a:t>Okmányok kiállítása</a:t>
            </a:r>
            <a:r>
              <a:rPr lang="hu-HU" sz="2500" dirty="0">
                <a:cs typeface="Tahoma" pitchFamily="34" charset="0"/>
              </a:rPr>
              <a:t> (vízum, útlevél)</a:t>
            </a:r>
          </a:p>
          <a:p>
            <a:pPr marL="742050" lvl="2" indent="-3420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500" b="1" dirty="0">
                <a:cs typeface="Tahoma" pitchFamily="34" charset="0"/>
              </a:rPr>
              <a:t>Közjegyzői és anyakönyvvezetői feladatok</a:t>
            </a:r>
            <a:r>
              <a:rPr lang="hu-HU" sz="2500" dirty="0">
                <a:cs typeface="Tahoma" pitchFamily="34" charset="0"/>
              </a:rPr>
              <a:t> </a:t>
            </a:r>
          </a:p>
          <a:p>
            <a:pPr marL="400050" lvl="2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500" dirty="0">
                <a:cs typeface="Tahoma" pitchFamily="34" charset="0"/>
              </a:rPr>
              <a:t>     (okirat hitelesítés, dokumentumok születés, házasság,</a:t>
            </a:r>
          </a:p>
          <a:p>
            <a:pPr marL="400050" lvl="2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500" dirty="0">
                <a:cs typeface="Tahoma" pitchFamily="34" charset="0"/>
              </a:rPr>
              <a:t>       halálozás esetén)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ím 1"/>
          <p:cNvSpPr>
            <a:spLocks noGrp="1"/>
          </p:cNvSpPr>
          <p:nvPr>
            <p:ph type="title" idx="4294967295"/>
          </p:nvPr>
        </p:nvSpPr>
        <p:spPr>
          <a:xfrm>
            <a:off x="0" y="1588"/>
            <a:ext cx="9144000" cy="1339850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konzuli igazgatási feladatok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saját hatáskörben</a:t>
            </a:r>
          </a:p>
        </p:txBody>
      </p:sp>
      <p:sp>
        <p:nvSpPr>
          <p:cNvPr id="59395" name="Tartalom helye 2"/>
          <p:cNvSpPr>
            <a:spLocks noGrp="1"/>
          </p:cNvSpPr>
          <p:nvPr>
            <p:ph idx="4294967295"/>
          </p:nvPr>
        </p:nvSpPr>
        <p:spPr>
          <a:xfrm>
            <a:off x="287337" y="1557610"/>
            <a:ext cx="8893175" cy="511175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hu-HU" sz="2400" b="1" dirty="0">
                <a:cs typeface="Tahoma" pitchFamily="34" charset="0"/>
              </a:rPr>
              <a:t>Rendészeti igazgatás (útlevél igazgatás)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Diplomata-útlevél és külügyi szolgálati útlevél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Hazatéréshez való jog</a:t>
            </a:r>
            <a:endParaRPr lang="hu-HU" sz="2000" dirty="0"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hu-HU" sz="2400" b="1" dirty="0">
                <a:cs typeface="Tahoma" pitchFamily="34" charset="0"/>
              </a:rPr>
              <a:t>Idegenrendészeti igazgatás (vízumrendészet)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Vízum fogalma és fajtái</a:t>
            </a:r>
          </a:p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A schengeni rendszer sajátosságai (SIS)</a:t>
            </a:r>
          </a:p>
          <a:p>
            <a:pPr marL="0" indent="0" eaLnBrk="1" hangingPunct="1"/>
            <a:r>
              <a:rPr lang="hu-HU" sz="2400" b="1" dirty="0">
                <a:cs typeface="Tahoma" pitchFamily="34" charset="0"/>
              </a:rPr>
              <a:t>Anyakönyvi igazgatással összefüggő feladatok</a:t>
            </a:r>
          </a:p>
          <a:p>
            <a:pPr lvl="1" eaLnBrk="1" hangingPunct="1">
              <a:buFont typeface="Times New Roman" pitchFamily="18" charset="0"/>
              <a:buChar char="-"/>
            </a:pPr>
            <a:r>
              <a:rPr lang="hu-HU" sz="2400" dirty="0">
                <a:cs typeface="Tahoma" pitchFamily="34" charset="0"/>
              </a:rPr>
              <a:t>Születés, házasságkötés, halál</a:t>
            </a:r>
          </a:p>
          <a:p>
            <a:pPr marL="0" indent="0" eaLnBrk="1" hangingPunct="1"/>
            <a:r>
              <a:rPr lang="hu-HU" sz="2400" b="1" dirty="0">
                <a:cs typeface="Tahoma" pitchFamily="34" charset="0"/>
              </a:rPr>
              <a:t> Hatósági jogkör gyakorlása</a:t>
            </a:r>
          </a:p>
          <a:p>
            <a:pPr marL="0" indent="0" eaLnBrk="1" hangingPunct="1"/>
            <a:r>
              <a:rPr lang="hu-HU" sz="2400" b="1" dirty="0">
                <a:cs typeface="Tahoma" pitchFamily="34" charset="0"/>
              </a:rPr>
              <a:t> Okirat-kiállítás és tanúsítványkészítés, közjegyzői minőségben történő eljárás</a:t>
            </a:r>
          </a:p>
          <a:p>
            <a:pPr marL="0" indent="0" eaLnBrk="1" hangingPunct="1"/>
            <a:r>
              <a:rPr lang="hu-HU" sz="2400" b="1" dirty="0">
                <a:cs typeface="Tahoma" pitchFamily="34" charset="0"/>
              </a:rPr>
              <a:t> Diplomáciai felülhitelesítés és </a:t>
            </a:r>
            <a:r>
              <a:rPr lang="hu-HU" sz="2400" b="1" dirty="0" err="1">
                <a:cs typeface="Tahoma" pitchFamily="34" charset="0"/>
              </a:rPr>
              <a:t>apostille</a:t>
            </a:r>
            <a:endParaRPr lang="hu-HU" sz="2400" b="1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ím 1"/>
          <p:cNvSpPr>
            <a:spLocks noGrp="1"/>
          </p:cNvSpPr>
          <p:nvPr>
            <p:ph type="title"/>
          </p:nvPr>
        </p:nvSpPr>
        <p:spPr>
          <a:xfrm>
            <a:off x="518864" y="116632"/>
            <a:ext cx="82296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konzuli képviselet személyzete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1"/>
          </p:nvPr>
        </p:nvSpPr>
        <p:spPr>
          <a:xfrm>
            <a:off x="323850" y="1412875"/>
            <a:ext cx="8424863" cy="5184775"/>
          </a:xfrm>
        </p:spPr>
        <p:txBody>
          <a:bodyPr>
            <a:noAutofit/>
          </a:bodyPr>
          <a:lstStyle/>
          <a:p>
            <a:pPr marL="341313" lvl="1" indent="-341313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A konzuli képviselet vezetője: </a:t>
            </a:r>
          </a:p>
          <a:p>
            <a:pPr marL="341313" lvl="1" indent="-341313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400" dirty="0">
                <a:cs typeface="Tahoma" pitchFamily="34" charset="0"/>
              </a:rPr>
              <a:t>Főkonzul, de lehetne konzul, alkonzul, konzuli ügynök is</a:t>
            </a:r>
          </a:p>
          <a:p>
            <a:pPr marL="341313" lvl="1" indent="-341313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400" dirty="0">
                <a:cs typeface="Tahoma" pitchFamily="34" charset="0"/>
              </a:rPr>
              <a:t>a fogadó állam tudomásul vételének megadása (</a:t>
            </a:r>
            <a:r>
              <a:rPr lang="hu-HU" sz="2400" dirty="0" err="1">
                <a:cs typeface="Tahoma" pitchFamily="34" charset="0"/>
              </a:rPr>
              <a:t>exequatur</a:t>
            </a:r>
            <a:r>
              <a:rPr lang="hu-HU" sz="2400" dirty="0">
                <a:cs typeface="Tahoma" pitchFamily="34" charset="0"/>
              </a:rPr>
              <a:t>)</a:t>
            </a:r>
          </a:p>
          <a:p>
            <a:pPr marL="341313" lvl="1" indent="-341313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Konzuli tisztviselők </a:t>
            </a:r>
          </a:p>
          <a:p>
            <a:pPr marL="341313" lvl="1" indent="-341313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400" dirty="0">
                <a:cs typeface="Tahoma" pitchFamily="34" charset="0"/>
              </a:rPr>
              <a:t>diplomáciai és konzuli ranggal rendelkeznek, konzuli feladatokat látnak el</a:t>
            </a:r>
          </a:p>
          <a:p>
            <a:pPr marL="341313" lvl="1" indent="-341313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Konzuli alkalmazottak:</a:t>
            </a:r>
          </a:p>
          <a:p>
            <a:pPr marL="341313" lvl="1" indent="-341313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400" dirty="0">
                <a:cs typeface="Tahoma" pitchFamily="34" charset="0"/>
              </a:rPr>
              <a:t>adminisztratív és technikai személyzet (pl. titkárnő, tolmács, portás, biztonsági őr, gazdasági munkatárs)</a:t>
            </a:r>
          </a:p>
          <a:p>
            <a:pPr marL="341313" lvl="1" indent="-341313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400" dirty="0">
                <a:cs typeface="Tahoma" pitchFamily="34" charset="0"/>
              </a:rPr>
              <a:t>lehet helyi alkalmazott is (nem érvényes a </a:t>
            </a:r>
            <a:r>
              <a:rPr lang="hu-HU" sz="2400" dirty="0" err="1">
                <a:cs typeface="Tahoma" pitchFamily="34" charset="0"/>
              </a:rPr>
              <a:t>Külszolgtv</a:t>
            </a:r>
            <a:r>
              <a:rPr lang="hu-HU" sz="2400" dirty="0">
                <a:cs typeface="Tahoma" pitchFamily="34" charset="0"/>
              </a:rPr>
              <a:t>.)</a:t>
            </a:r>
          </a:p>
          <a:p>
            <a:pPr marL="341313" lvl="1" indent="-341313" eaLnBrk="1" hangingPunct="1">
              <a:spcBef>
                <a:spcPct val="0"/>
              </a:spcBef>
              <a:buFont typeface="Arial" charset="0"/>
              <a:buChar char="•"/>
            </a:pPr>
            <a:r>
              <a:rPr lang="hu-HU" sz="2400" b="1" dirty="0">
                <a:cs typeface="Tahoma" pitchFamily="34" charset="0"/>
              </a:rPr>
              <a:t>Kisegítő személyzet</a:t>
            </a:r>
          </a:p>
          <a:p>
            <a:pPr marL="341313" lvl="1" indent="-341313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400" dirty="0">
                <a:cs typeface="Tahoma" pitchFamily="34" charset="0"/>
              </a:rPr>
              <a:t>pl. a gépkocsivezető, a szakács, a kertész, és a takarítószemélyzet</a:t>
            </a:r>
          </a:p>
          <a:p>
            <a:pPr marL="341313" lvl="1" indent="-341313" eaLnBrk="1" hangingPunct="1">
              <a:spcBef>
                <a:spcPct val="0"/>
              </a:spcBef>
              <a:buFont typeface="Times New Roman" pitchFamily="18" charset="0"/>
              <a:buChar char="-"/>
            </a:pPr>
            <a:r>
              <a:rPr lang="hu-HU" sz="2400" dirty="0">
                <a:cs typeface="Tahoma" pitchFamily="34" charset="0"/>
              </a:rPr>
              <a:t>lehet helyi alkalmazott is (nem érvényes a </a:t>
            </a:r>
            <a:r>
              <a:rPr lang="hu-HU" sz="2400" dirty="0" err="1">
                <a:cs typeface="Tahoma" pitchFamily="34" charset="0"/>
              </a:rPr>
              <a:t>Külszolgtv</a:t>
            </a:r>
            <a:r>
              <a:rPr lang="hu-HU" sz="2400" dirty="0">
                <a:cs typeface="Tahoma" pitchFamily="34" charset="0"/>
              </a:rPr>
              <a:t>.)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ím 1"/>
          <p:cNvSpPr>
            <a:spLocks noGrp="1"/>
          </p:cNvSpPr>
          <p:nvPr>
            <p:ph type="title" idx="4294967295"/>
          </p:nvPr>
        </p:nvSpPr>
        <p:spPr>
          <a:xfrm>
            <a:off x="0" y="71338"/>
            <a:ext cx="9144000" cy="1341438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Külpolitika, diplomácia,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nemzetközi jog</a:t>
            </a:r>
          </a:p>
        </p:txBody>
      </p:sp>
      <p:sp>
        <p:nvSpPr>
          <p:cNvPr id="56322" name="Tartalom helye 2"/>
          <p:cNvSpPr>
            <a:spLocks noGrp="1"/>
          </p:cNvSpPr>
          <p:nvPr>
            <p:ph idx="4294967295"/>
          </p:nvPr>
        </p:nvSpPr>
        <p:spPr>
          <a:xfrm>
            <a:off x="359569" y="1449484"/>
            <a:ext cx="8424862" cy="5445125"/>
          </a:xfrm>
        </p:spPr>
        <p:txBody>
          <a:bodyPr/>
          <a:lstStyle/>
          <a:p>
            <a:pPr marL="0" indent="0" algn="just" eaLnBrk="1" hangingPunct="1">
              <a:spcAft>
                <a:spcPts val="600"/>
              </a:spcAft>
              <a:buFontTx/>
              <a:buNone/>
            </a:pPr>
            <a:r>
              <a:rPr lang="hu-HU" sz="2400" b="1" dirty="0">
                <a:cs typeface="Tahoma" pitchFamily="34" charset="0"/>
              </a:rPr>
              <a:t>Nemzetközi rendszer és szereplői</a:t>
            </a:r>
          </a:p>
          <a:p>
            <a:pPr marL="0" indent="0" algn="just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Külpolitika (fogalma, elemei)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Nemzeti érdekek meghatározása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Külpolitikai orientációk, célok meghatározása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Külpolitikai cselekedetek</a:t>
            </a:r>
          </a:p>
          <a:p>
            <a:pPr marL="457200" lvl="1" indent="0" eaLnBrk="1" hangingPunct="1">
              <a:buNone/>
            </a:pPr>
            <a:endParaRPr lang="hu-HU" sz="1400" dirty="0">
              <a:cs typeface="Tahoma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Külpolitikai eszközrendszer </a:t>
            </a:r>
          </a:p>
          <a:p>
            <a:pPr marL="0" indent="0" algn="just" eaLnBrk="1" hangingPunct="1">
              <a:buFontTx/>
              <a:buNone/>
            </a:pPr>
            <a:endParaRPr lang="hu-HU" sz="1400" b="1" dirty="0">
              <a:cs typeface="Tahoma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Hatalom és forrásai</a:t>
            </a:r>
          </a:p>
          <a:p>
            <a:pPr marL="0" indent="0" algn="just" eaLnBrk="1" hangingPunct="1">
              <a:buFontTx/>
              <a:buNone/>
            </a:pPr>
            <a:r>
              <a:rPr lang="hu-HU" sz="1400" b="1" dirty="0">
                <a:cs typeface="Tahoma" pitchFamily="34" charset="0"/>
              </a:rPr>
              <a:t> </a:t>
            </a:r>
          </a:p>
          <a:p>
            <a:pPr marL="0" indent="0" algn="just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Diplomácia fogalma </a:t>
            </a:r>
            <a:r>
              <a:rPr lang="hu-HU" sz="2400" dirty="0">
                <a:cs typeface="Tahoma" pitchFamily="34" charset="0"/>
              </a:rPr>
              <a:t>(tevékenység, szervezet)</a:t>
            </a:r>
          </a:p>
          <a:p>
            <a:pPr marL="0" indent="0" algn="just" eaLnBrk="1" hangingPunct="1">
              <a:buFontTx/>
              <a:buNone/>
            </a:pPr>
            <a:endParaRPr lang="hu-HU" sz="1400" dirty="0">
              <a:cs typeface="Tahoma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A nemzetközi jog és a külpolitika kölcsönhatása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ím 1"/>
          <p:cNvSpPr>
            <a:spLocks noGrp="1"/>
          </p:cNvSpPr>
          <p:nvPr>
            <p:ph type="title"/>
          </p:nvPr>
        </p:nvSpPr>
        <p:spPr>
          <a:xfrm>
            <a:off x="518864" y="125760"/>
            <a:ext cx="8229600" cy="1143000"/>
          </a:xfrm>
        </p:spPr>
        <p:txBody>
          <a:bodyPr>
            <a:normAutofit/>
          </a:bodyPr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tiszteletbeli konzuli intézmény</a:t>
            </a:r>
          </a:p>
        </p:txBody>
      </p:sp>
      <p:sp>
        <p:nvSpPr>
          <p:cNvPr id="58371" name="Tartalom helye 2"/>
          <p:cNvSpPr>
            <a:spLocks noGrp="1"/>
          </p:cNvSpPr>
          <p:nvPr>
            <p:ph idx="1"/>
          </p:nvPr>
        </p:nvSpPr>
        <p:spPr>
          <a:xfrm>
            <a:off x="457200" y="1495425"/>
            <a:ext cx="8229600" cy="4525963"/>
          </a:xfrm>
        </p:spPr>
        <p:txBody>
          <a:bodyPr rtlCol="0">
            <a:noAutofit/>
          </a:bodyPr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Jogforrása:</a:t>
            </a:r>
            <a:r>
              <a:rPr lang="hu-HU" sz="2600" dirty="0">
                <a:cs typeface="Tahoma" pitchFamily="34" charset="0"/>
              </a:rPr>
              <a:t>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cs typeface="Tahoma" pitchFamily="34" charset="0"/>
              </a:rPr>
              <a:t>a konzuli kapcsolatokról szóló 1963. évi bécsi egyezmény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cs typeface="Tahoma" pitchFamily="34" charset="0"/>
              </a:rPr>
              <a:t>a külképviseletekről és a tartós külszolgálatról szóló 2016. évi LXXIII. törvény;</a:t>
            </a:r>
          </a:p>
          <a:p>
            <a:pPr marL="742050" lvl="2" indent="-342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a fogadó vagy harmadik állam </a:t>
            </a:r>
            <a:r>
              <a:rPr lang="hu-HU" sz="2600" b="1" dirty="0" err="1">
                <a:cs typeface="Tahoma" pitchFamily="34" charset="0"/>
              </a:rPr>
              <a:t>polgára</a:t>
            </a:r>
            <a:r>
              <a:rPr lang="hu-HU" sz="2600" b="1" dirty="0">
                <a:cs typeface="Tahoma" pitchFamily="34" charset="0"/>
              </a:rPr>
              <a:t>, a fogadó államban élő az a magyar állampolgár;</a:t>
            </a:r>
          </a:p>
          <a:p>
            <a:pPr marL="742050" lvl="2" indent="-342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kinevezése hasonló a konzuléhoz </a:t>
            </a:r>
            <a:r>
              <a:rPr lang="hu-HU" sz="2600" dirty="0">
                <a:cs typeface="Tahoma" pitchFamily="34" charset="0"/>
              </a:rPr>
              <a:t>(a KKM vezetője dönt)</a:t>
            </a:r>
          </a:p>
          <a:p>
            <a:pPr marL="742050" lvl="2" indent="-342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saját költségén tartja fenn a tiszteletbeli konzuli hivatalt</a:t>
            </a:r>
            <a:r>
              <a:rPr lang="hu-HU" sz="2600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(kivéve pecsét, zászló stb.), de beszedett járulékból levonhatja költségeit</a:t>
            </a:r>
          </a:p>
          <a:p>
            <a:pPr marL="742050" lvl="2" indent="-342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Feladata hasonló a konzuléhoz</a:t>
            </a:r>
            <a:r>
              <a:rPr lang="hu-HU" sz="2600" dirty="0">
                <a:solidFill>
                  <a:srgbClr val="0070C0"/>
                </a:solidFill>
                <a:cs typeface="Tahoma" pitchFamily="34" charset="0"/>
              </a:rPr>
              <a:t> </a:t>
            </a:r>
            <a:r>
              <a:rPr lang="hu-HU" sz="2600" dirty="0">
                <a:cs typeface="Tahoma" pitchFamily="34" charset="0"/>
              </a:rPr>
              <a:t>(kivéve az útlevél, a vízum és a közjegyzői feladatokat)</a:t>
            </a:r>
            <a:r>
              <a:rPr lang="hu-HU" sz="2600" dirty="0">
                <a:solidFill>
                  <a:srgbClr val="0070C0"/>
                </a:solidFill>
                <a:cs typeface="Tahoma" pitchFamily="34" charset="0"/>
              </a:rPr>
              <a:t> </a:t>
            </a:r>
          </a:p>
          <a:p>
            <a:pPr marL="742050" lvl="2" indent="-3420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600" b="1" dirty="0">
                <a:cs typeface="Tahoma" pitchFamily="34" charset="0"/>
              </a:rPr>
              <a:t>A konzulnál szűkebb mentesség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Cím 1"/>
          <p:cNvSpPr>
            <a:spLocks noGrp="1"/>
          </p:cNvSpPr>
          <p:nvPr>
            <p:ph type="title" idx="4294967295"/>
          </p:nvPr>
        </p:nvSpPr>
        <p:spPr>
          <a:xfrm>
            <a:off x="-324544" y="-27384"/>
            <a:ext cx="9144000" cy="1341438"/>
          </a:xfrm>
          <a:extLst/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diplomáciai és konzuli képviseletek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kiváltságai és mentességei</a:t>
            </a:r>
          </a:p>
        </p:txBody>
      </p:sp>
      <p:sp>
        <p:nvSpPr>
          <p:cNvPr id="56323" name="Tartalom helye 2"/>
          <p:cNvSpPr>
            <a:spLocks noGrp="1"/>
          </p:cNvSpPr>
          <p:nvPr>
            <p:ph idx="4294967295"/>
          </p:nvPr>
        </p:nvSpPr>
        <p:spPr>
          <a:xfrm>
            <a:off x="266700" y="1308100"/>
            <a:ext cx="8626475" cy="4929188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400" b="1" dirty="0">
                <a:cs typeface="Tahoma" pitchFamily="34" charset="0"/>
              </a:rPr>
              <a:t>Kiváltságok és mentességek: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300" b="1" dirty="0">
                <a:cs typeface="Tahoma" pitchFamily="34" charset="0"/>
              </a:rPr>
              <a:t>Nem előjogok</a:t>
            </a:r>
            <a:r>
              <a:rPr lang="hu-HU" sz="2300" dirty="0">
                <a:cs typeface="Tahoma" pitchFamily="34" charset="0"/>
              </a:rPr>
              <a:t>, hanem a feladatvégzés érdekében tett </a:t>
            </a:r>
            <a:r>
              <a:rPr lang="hu-HU" sz="2300" b="1" dirty="0">
                <a:cs typeface="Tahoma" pitchFamily="34" charset="0"/>
              </a:rPr>
              <a:t>könnyítések 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300" b="1" dirty="0">
                <a:cs typeface="Tahoma" pitchFamily="34" charset="0"/>
              </a:rPr>
              <a:t>Kollektív menetességek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Lobogó- és címerhasználat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Helyiségek, irattárak, levelezés, diplomáciai futár </a:t>
            </a:r>
            <a:r>
              <a:rPr lang="hu-HU" sz="2300" b="1" dirty="0">
                <a:cs typeface="Tahoma" pitchFamily="34" charset="0"/>
              </a:rPr>
              <a:t>sérthetetlenség</a:t>
            </a:r>
            <a:r>
              <a:rPr lang="hu-HU" sz="2300" dirty="0">
                <a:cs typeface="Tahoma" pitchFamily="34" charset="0"/>
              </a:rPr>
              <a:t>e 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Képviseleti helységek adó- és illetékmentessége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Szabad mozgás, közlekedés, kapcsolattartás joga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300" b="1" dirty="0">
                <a:cs typeface="Tahoma" pitchFamily="34" charset="0"/>
              </a:rPr>
              <a:t>Személyes mentességek</a:t>
            </a: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Diplomaták </a:t>
            </a:r>
            <a:r>
              <a:rPr lang="hu-HU" sz="2300" b="1" dirty="0">
                <a:cs typeface="Tahoma" pitchFamily="34" charset="0"/>
              </a:rPr>
              <a:t>személyi sérthetetlenség</a:t>
            </a:r>
            <a:r>
              <a:rPr lang="hu-HU" sz="2300" dirty="0">
                <a:cs typeface="Tahoma" pitchFamily="34" charset="0"/>
              </a:rPr>
              <a:t>e, büntető, polgári és közigazgatási </a:t>
            </a:r>
            <a:r>
              <a:rPr lang="hu-HU" sz="2300" b="1" dirty="0">
                <a:cs typeface="Tahoma" pitchFamily="34" charset="0"/>
              </a:rPr>
              <a:t>joghatóság alóli menetesség</a:t>
            </a:r>
            <a:r>
              <a:rPr lang="hu-HU" sz="2300" dirty="0">
                <a:cs typeface="Tahoma" pitchFamily="34" charset="0"/>
              </a:rPr>
              <a:t>e</a:t>
            </a:r>
            <a:endParaRPr lang="hu-HU" sz="2300" b="1" dirty="0">
              <a:cs typeface="Tahom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300" b="1" dirty="0">
                <a:cs typeface="Tahoma" pitchFamily="34" charset="0"/>
              </a:rPr>
              <a:t>A mentességről</a:t>
            </a:r>
            <a:r>
              <a:rPr lang="hu-HU" sz="2300" dirty="0">
                <a:cs typeface="Tahoma" pitchFamily="34" charset="0"/>
              </a:rPr>
              <a:t> csak a küldő ország külügyminisztériuma mondhat le; 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hu-HU" sz="2300" dirty="0">
                <a:cs typeface="Tahoma" pitchFamily="34" charset="0"/>
              </a:rPr>
              <a:t>A </a:t>
            </a:r>
            <a:r>
              <a:rPr lang="hu-HU" sz="2300" b="1" dirty="0">
                <a:cs typeface="Tahoma" pitchFamily="34" charset="0"/>
              </a:rPr>
              <a:t>konzul</a:t>
            </a:r>
            <a:r>
              <a:rPr lang="hu-HU" sz="2300" dirty="0">
                <a:cs typeface="Tahoma" pitchFamily="34" charset="0"/>
              </a:rPr>
              <a:t>nak, az </a:t>
            </a:r>
            <a:r>
              <a:rPr lang="hu-HU" sz="2300" b="1" dirty="0">
                <a:cs typeface="Tahoma" pitchFamily="34" charset="0"/>
              </a:rPr>
              <a:t>igazgatási és műszaki személyzet</a:t>
            </a:r>
            <a:r>
              <a:rPr lang="hu-HU" sz="2300" dirty="0">
                <a:cs typeface="Tahoma" pitchFamily="34" charset="0"/>
              </a:rPr>
              <a:t>nek </a:t>
            </a:r>
            <a:r>
              <a:rPr lang="hu-HU" sz="2300" dirty="0"/>
              <a:t>a feladataik ellátásához szükséges</a:t>
            </a:r>
            <a:r>
              <a:rPr lang="hu-HU" sz="2300" dirty="0">
                <a:cs typeface="Tahoma" pitchFamily="34" charset="0"/>
              </a:rPr>
              <a:t> mértékben jár </a:t>
            </a:r>
            <a:r>
              <a:rPr lang="hu-HU" sz="2300" b="1" dirty="0">
                <a:cs typeface="Tahoma" pitchFamily="34" charset="0"/>
              </a:rPr>
              <a:t>(funkcionális mentesség)</a:t>
            </a:r>
          </a:p>
          <a:p>
            <a:pPr marL="697230" lvl="1" indent="-34290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  <a:defRPr/>
            </a:pPr>
            <a:r>
              <a:rPr lang="hu-HU" sz="2300" dirty="0">
                <a:cs typeface="Tahoma" pitchFamily="34" charset="0"/>
              </a:rPr>
              <a:t>Személyes sérthetetlenségük nem korlátlan; tanúvallomás tételére kötelezhetők; magánlakásuk és levelezésük nem sérthetetlen</a:t>
            </a:r>
          </a:p>
          <a:p>
            <a:pPr lvl="1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200" b="1" i="1" dirty="0">
              <a:cs typeface="Tahoma" pitchFamily="34" charset="0"/>
            </a:endParaRPr>
          </a:p>
          <a:p>
            <a:pPr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hu-HU" sz="2200" b="1" i="1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3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ím 1"/>
          <p:cNvSpPr>
            <a:spLocks noGrp="1"/>
          </p:cNvSpPr>
          <p:nvPr>
            <p:ph type="title" idx="4294967295"/>
          </p:nvPr>
        </p:nvSpPr>
        <p:spPr>
          <a:xfrm>
            <a:off x="-14288" y="-58390"/>
            <a:ext cx="9144001" cy="1327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diplomáciai protokoll alapjai</a:t>
            </a:r>
          </a:p>
        </p:txBody>
      </p:sp>
      <p:sp>
        <p:nvSpPr>
          <p:cNvPr id="65539" name="Tartalom helye 2"/>
          <p:cNvSpPr>
            <a:spLocks noGrp="1"/>
          </p:cNvSpPr>
          <p:nvPr>
            <p:ph idx="4294967295"/>
          </p:nvPr>
        </p:nvSpPr>
        <p:spPr>
          <a:xfrm>
            <a:off x="468313" y="1557338"/>
            <a:ext cx="8351837" cy="51117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A protokoll fogalma</a:t>
            </a:r>
            <a:r>
              <a:rPr lang="hu-HU" sz="2600" dirty="0">
                <a:solidFill>
                  <a:srgbClr val="0070C0"/>
                </a:solidFill>
                <a:cs typeface="Tahoma" pitchFamily="34" charset="0"/>
              </a:rPr>
              <a:t>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cs typeface="Tahoma" pitchFamily="34" charset="0"/>
              </a:rPr>
              <a:t>a diplomáciai érintkezés során alkalmazott magatartási szabályok, a nemzetközi kapcsolatok rendezvényein, eseményein követett eljárási, rangsorolási, magatartási, levelezési, szervezési, viselkedési és etikett szabályok összessége;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Protokoll főnök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cs typeface="Tahoma" pitchFamily="34" charset="0"/>
              </a:rPr>
              <a:t>felelős országában a diplomáciai protokollal kapcsolatos tevékenységek irányításáért vagy koordinációjáért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cs typeface="Tahoma" pitchFamily="34" charset="0"/>
              </a:rPr>
              <a:t>Külgazdasági és Külügyminisztérium Protokoll Főosztály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600" b="1" dirty="0">
                <a:cs typeface="Tahoma" pitchFamily="34" charset="0"/>
              </a:rPr>
              <a:t>Protokoll-lista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600" dirty="0">
                <a:cs typeface="Tahoma" pitchFamily="34" charset="0"/>
              </a:rPr>
              <a:t>jogszabályban, vagy szokásjogi úton meghatározott saját belső hivatalos protokoll-rangsort tartalmazó lista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sz="2200" b="1" i="1" dirty="0">
              <a:cs typeface="Tahoma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ircl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Cím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41438"/>
          </a:xfrm>
          <a:extLst/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Néhány fontos fogalom</a:t>
            </a:r>
          </a:p>
        </p:txBody>
      </p:sp>
      <p:sp>
        <p:nvSpPr>
          <p:cNvPr id="189442" name="Tartalom helye 2"/>
          <p:cNvSpPr>
            <a:spLocks noGrp="1"/>
          </p:cNvSpPr>
          <p:nvPr>
            <p:ph idx="4294967295"/>
          </p:nvPr>
        </p:nvSpPr>
        <p:spPr>
          <a:xfrm>
            <a:off x="1187450" y="1557338"/>
            <a:ext cx="7956550" cy="4568825"/>
          </a:xfrm>
        </p:spPr>
        <p:txBody>
          <a:bodyPr/>
          <a:lstStyle/>
          <a:p>
            <a:pPr eaLnBrk="1" hangingPunct="1"/>
            <a:r>
              <a:rPr lang="hu-HU" sz="2400">
                <a:cs typeface="Tahoma" pitchFamily="34" charset="0"/>
              </a:rPr>
              <a:t>Külképviselet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Tiszteletbeli konzul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Vízum (és típusai)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Apostille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Diplomáciai védelem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Konzuli védelem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Persona non grata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Tűzoltószabály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Funkcionális mentesség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Protokoll</a:t>
            </a:r>
          </a:p>
          <a:p>
            <a:pPr eaLnBrk="1" hangingPunct="1"/>
            <a:r>
              <a:rPr lang="hu-HU" sz="2400">
                <a:cs typeface="Tahoma" pitchFamily="34" charset="0"/>
              </a:rPr>
              <a:t>Közjogi méltóság</a:t>
            </a:r>
          </a:p>
          <a:p>
            <a:pPr eaLnBrk="1" hangingPunct="1"/>
            <a:endParaRPr lang="hu-HU" sz="240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6851" name="Tartalom helye 2"/>
          <p:cNvSpPr>
            <a:spLocks/>
          </p:cNvSpPr>
          <p:nvPr/>
        </p:nvSpPr>
        <p:spPr bwMode="auto">
          <a:xfrm>
            <a:off x="179388" y="1268413"/>
            <a:ext cx="8642350" cy="499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AutoNum type="romanUcPeriod"/>
            </a:pPr>
            <a:endParaRPr lang="hu-HU" sz="4400" dirty="0"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II. rész</a:t>
            </a:r>
          </a:p>
          <a:p>
            <a:pPr algn="ctr">
              <a:lnSpc>
                <a:spcPct val="90000"/>
              </a:lnSpc>
            </a:pPr>
            <a:endParaRPr lang="hu-HU" sz="2200" dirty="0">
              <a:solidFill>
                <a:srgbClr val="C00000"/>
              </a:solidFill>
              <a:latin typeface="Times New Roman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hu-HU" sz="4400" dirty="0">
                <a:solidFill>
                  <a:srgbClr val="C00000"/>
                </a:solidFill>
                <a:latin typeface="Times New Roman" pitchFamily="18" charset="0"/>
              </a:rPr>
              <a:t>Biztonság- és védelempolitika </a:t>
            </a:r>
          </a:p>
        </p:txBody>
      </p:sp>
    </p:spTree>
    <p:extLst>
      <p:ext uri="{BB962C8B-B14F-4D97-AF65-F5344CB8AC3E}">
        <p14:creationId xmlns:p14="http://schemas.microsoft.com/office/powerpoint/2010/main" val="1725450586"/>
      </p:ext>
    </p:extLst>
  </p:cSld>
  <p:clrMapOvr>
    <a:masterClrMapping/>
  </p:clrMapOvr>
  <p:transition>
    <p:circl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073008" cy="1176665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/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5. fejezet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Biztonság- és védelempolitika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endParaRPr lang="hu-HU" sz="3600" b="1" kern="1200" dirty="0">
              <a:solidFill>
                <a:srgbClr val="C0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824" y="1307366"/>
            <a:ext cx="8772664" cy="555063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Biztonság, biztonságpolitika, 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Védelem, védelempolitika, 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Objektív és szubjektív biztonság, 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Biztonságra negatívan ható tényezők.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latin typeface="+mj-lt"/>
              <a:cs typeface="Tahoma" pitchFamily="34" charset="0"/>
            </a:endParaRP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latin typeface="+mj-lt"/>
              <a:cs typeface="Tahoma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6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7584" y="150297"/>
            <a:ext cx="8208912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5.1. A biztonság-és védelempolitika tárgya és tényezői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1824" y="1307366"/>
            <a:ext cx="8772664" cy="5550634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hu-HU" sz="2400" b="1" dirty="0">
              <a:latin typeface="+mj-lt"/>
              <a:cs typeface="Tahoma" pitchFamily="34" charset="0"/>
            </a:endParaRP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latin typeface="+mj-lt"/>
              <a:cs typeface="Tahoma" pitchFamily="34" charset="0"/>
            </a:endParaRP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hu-HU" sz="2400" dirty="0">
              <a:latin typeface="+mj-lt"/>
              <a:cs typeface="Tahoma" pitchFamily="34" charset="0"/>
            </a:endParaRP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467544" y="1772816"/>
            <a:ext cx="84969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Biztonság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veszély/fenyegetés elhárításának képessége,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Biztonságpolitika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célok, stratégiák, eszközök, 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Védelem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biztonság megteremtése, fenntartása,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Védelempolitika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ország védelme, a haderő fejlesztése, működtetése, alkalmazása.</a:t>
            </a:r>
          </a:p>
        </p:txBody>
      </p:sp>
    </p:spTree>
    <p:extLst>
      <p:ext uri="{BB962C8B-B14F-4D97-AF65-F5344CB8AC3E}">
        <p14:creationId xmlns:p14="http://schemas.microsoft.com/office/powerpoint/2010/main" val="404335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101774"/>
            <a:ext cx="9036496" cy="1143000"/>
          </a:xfrm>
        </p:spPr>
        <p:txBody>
          <a:bodyPr/>
          <a:lstStyle/>
          <a:p>
            <a:pPr indent="-838200">
              <a:lnSpc>
                <a:spcPct val="80000"/>
              </a:lnSpc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5.2. 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A biztonságra negatívan ható tényezők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259632" y="1700808"/>
            <a:ext cx="734481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Kihívás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hu-H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Kockázat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hu-H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Fenyegetés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hu-H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Válság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hu-H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Konfliktus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hu-HU" sz="24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Háború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efelé nyíl 8"/>
          <p:cNvSpPr/>
          <p:nvPr/>
        </p:nvSpPr>
        <p:spPr>
          <a:xfrm>
            <a:off x="7596336" y="1700808"/>
            <a:ext cx="1152128" cy="39604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4"/>
          <p:cNvCxnSpPr/>
          <p:nvPr/>
        </p:nvCxnSpPr>
        <p:spPr>
          <a:xfrm flipV="1">
            <a:off x="1475656" y="3778300"/>
            <a:ext cx="5688632" cy="413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56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0" y="1340"/>
            <a:ext cx="9144000" cy="1339427"/>
          </a:xfrm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6. fejezet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Magyarország biztonság-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és védelempolitikája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539552" y="1628800"/>
            <a:ext cx="8424936" cy="4968552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400" dirty="0">
              <a:cs typeface="Tahoma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84930" y="1700808"/>
            <a:ext cx="840755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Nemzeti Biztonsági Stratégia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</a:t>
            </a:r>
            <a:r>
              <a:rPr lang="hu-H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célok és feladatok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biztonságpolitikai környezete,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Magyarország helye és biztonságpolitikai érdekei a világban,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Magyarországot érintő biztonsági fenyegetések, kihívások és azok kezelése,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Nemzeti Biztonsági Stratégia végrehajtásának eszközrendszere.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hu-HU" sz="2000" b="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Ágazati stratégiák</a:t>
            </a:r>
          </a:p>
          <a:p>
            <a:endParaRPr lang="hu-H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Nemzeti Katonai Stratégia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Működési környezet (biztonsági környezet, szövetségi tagság),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haderő alkalmazásának és fenntartásának fő elvei,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Fejlesztésének erőforrásai, irányai, céljai és eszközei,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hu-H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haderő feladatai és képességei, a képességfejlesztési irányelvek.</a:t>
            </a:r>
          </a:p>
        </p:txBody>
      </p:sp>
    </p:spTree>
    <p:extLst>
      <p:ext uri="{BB962C8B-B14F-4D97-AF65-F5344CB8AC3E}">
        <p14:creationId xmlns:p14="http://schemas.microsoft.com/office/powerpoint/2010/main" val="9651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7. fejezet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A létfontosságú rendszerek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és létesítmények 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997152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Létfontosságú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rendszerelemek (kritikus infrastruktúrák),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Horizontális és ágazati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kritériumok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Javaslattevő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hatóság, ágazati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kijelölő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hatóság,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Üzemeltetői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biztonsági terv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 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összekötő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védelmi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intézkedések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Rendkívüli eseményekről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azonnali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információk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hu-HU" sz="2400" b="1" kern="1200" cap="all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6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ím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1268413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nemzetközi jog fogalma,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forrásai</a:t>
            </a:r>
          </a:p>
        </p:txBody>
      </p:sp>
      <p:sp>
        <p:nvSpPr>
          <p:cNvPr id="57346" name="Tartalom helye 2"/>
          <p:cNvSpPr>
            <a:spLocks noGrp="1"/>
          </p:cNvSpPr>
          <p:nvPr>
            <p:ph idx="4294967295"/>
          </p:nvPr>
        </p:nvSpPr>
        <p:spPr>
          <a:xfrm>
            <a:off x="251520" y="1351991"/>
            <a:ext cx="8640960" cy="532859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A nemzetközi jog fogalma:</a:t>
            </a:r>
          </a:p>
          <a:p>
            <a:pPr marL="400050" lvl="1" indent="0" algn="just" eaLnBrk="1" hangingPunct="1">
              <a:buNone/>
            </a:pPr>
            <a:r>
              <a:rPr lang="hu-HU" altLang="hu-HU" sz="2000" dirty="0"/>
              <a:t>Az államok és a nemzetközi kapcsolatok egyéb szereplői által alkotott normák, melyeket az egymás közötti kapcsolataik illetve egyes belső ügyeik közös szabályozására hoztak létre.</a:t>
            </a:r>
            <a:endParaRPr lang="hu-HU" sz="2400" dirty="0">
              <a:cs typeface="Tahoma" pitchFamily="34" charset="0"/>
            </a:endParaRPr>
          </a:p>
          <a:p>
            <a:pPr marL="0" indent="0" algn="just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A nemzetközi jog forrásai: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Jogforrások a Nemzetközi Bíróság Statútuma szerint</a:t>
            </a:r>
            <a:endParaRPr lang="hu-HU" sz="2000" dirty="0">
              <a:cs typeface="Tahoma" pitchFamily="34" charset="0"/>
            </a:endParaRPr>
          </a:p>
          <a:p>
            <a:pPr lvl="2" eaLnBrk="1" hangingPunct="1">
              <a:spcBef>
                <a:spcPts val="0"/>
              </a:spcBef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az általános vagy a különös nemzetközi egyezmények;</a:t>
            </a:r>
          </a:p>
          <a:p>
            <a:pPr lvl="2" eaLnBrk="1" hangingPunct="1">
              <a:spcBef>
                <a:spcPts val="0"/>
              </a:spcBef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a nemzetközi szokásjog;</a:t>
            </a:r>
          </a:p>
          <a:p>
            <a:pPr lvl="2" eaLnBrk="1" hangingPunct="1">
              <a:spcBef>
                <a:spcPts val="0"/>
              </a:spcBef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általános jogelvek;</a:t>
            </a:r>
          </a:p>
          <a:p>
            <a:pPr lvl="2" eaLnBrk="1" hangingPunct="1">
              <a:spcBef>
                <a:spcPts val="0"/>
              </a:spcBef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a megelőző bírói döntések és a kiváló jogtudósok véleménye.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Statútumon kívüli jogforrások</a:t>
            </a:r>
          </a:p>
          <a:p>
            <a:pPr lvl="2" eaLnBrk="1" hangingPunct="1">
              <a:spcBef>
                <a:spcPts val="0"/>
              </a:spcBef>
              <a:buFont typeface="Arial" charset="0"/>
              <a:buChar char="•"/>
            </a:pPr>
            <a:r>
              <a:rPr lang="hu-HU" sz="2000" dirty="0" err="1">
                <a:cs typeface="Tahoma" pitchFamily="34" charset="0"/>
              </a:rPr>
              <a:t>ius</a:t>
            </a:r>
            <a:r>
              <a:rPr lang="hu-HU" sz="2000" dirty="0">
                <a:cs typeface="Tahoma" pitchFamily="34" charset="0"/>
              </a:rPr>
              <a:t> </a:t>
            </a:r>
            <a:r>
              <a:rPr lang="hu-HU" sz="2000" dirty="0" err="1">
                <a:cs typeface="Tahoma" pitchFamily="34" charset="0"/>
              </a:rPr>
              <a:t>cogensek</a:t>
            </a:r>
            <a:r>
              <a:rPr lang="hu-HU" sz="2000" dirty="0">
                <a:cs typeface="Tahoma" pitchFamily="34" charset="0"/>
              </a:rPr>
              <a:t>;</a:t>
            </a:r>
          </a:p>
          <a:p>
            <a:pPr lvl="2" eaLnBrk="1" hangingPunct="1">
              <a:spcBef>
                <a:spcPts val="0"/>
              </a:spcBef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nemzetközi szervezetek egyes határozatai; </a:t>
            </a:r>
          </a:p>
          <a:p>
            <a:pPr lvl="2" eaLnBrk="1" hangingPunct="1">
              <a:spcBef>
                <a:spcPts val="0"/>
              </a:spcBef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az autonóm egyoldalú jogi aktusok;</a:t>
            </a:r>
          </a:p>
          <a:p>
            <a:pPr lvl="2" eaLnBrk="1" hangingPunct="1">
              <a:spcBef>
                <a:spcPts val="0"/>
              </a:spcBef>
              <a:buFont typeface="Arial" charset="0"/>
              <a:buChar char="•"/>
            </a:pPr>
            <a:r>
              <a:rPr lang="hu-HU" sz="2000" dirty="0">
                <a:cs typeface="Tahoma" pitchFamily="34" charset="0"/>
              </a:rPr>
              <a:t>a </a:t>
            </a:r>
            <a:r>
              <a:rPr lang="hu-HU" sz="2000" dirty="0" err="1">
                <a:cs typeface="Tahoma" pitchFamily="34" charset="0"/>
              </a:rPr>
              <a:t>soft</a:t>
            </a:r>
            <a:r>
              <a:rPr lang="hu-HU" sz="2000" dirty="0">
                <a:cs typeface="Tahoma" pitchFamily="34" charset="0"/>
              </a:rPr>
              <a:t> </a:t>
            </a:r>
            <a:r>
              <a:rPr lang="hu-HU" sz="2000" dirty="0" err="1">
                <a:cs typeface="Tahoma" pitchFamily="34" charset="0"/>
              </a:rPr>
              <a:t>law</a:t>
            </a:r>
            <a:r>
              <a:rPr lang="hu-HU" sz="2000" dirty="0">
                <a:cs typeface="Tahoma" pitchFamily="34" charset="0"/>
              </a:rPr>
              <a:t>.</a:t>
            </a:r>
            <a:endParaRPr lang="hu-HU" sz="2400" b="1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0" y="1340"/>
            <a:ext cx="9144000" cy="1339427"/>
          </a:xfrm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8. fejezet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 A NATO biztonság- és védelempolitikája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208912" cy="4968552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Transzatlanti kapcsolat</a:t>
            </a:r>
            <a:r>
              <a:rPr lang="hu-HU" sz="2400" dirty="0"/>
              <a:t>  –</a:t>
            </a:r>
            <a:r>
              <a:rPr lang="hu-HU" sz="2400" dirty="0">
                <a:cs typeface="Times New Roman" panose="02020603050405020304" pitchFamily="18" charset="0"/>
              </a:rPr>
              <a:t> washingtoni szerződés,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Konzultáció, konszenzus, kollektív védelem,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NATO feladatrendszere:</a:t>
            </a:r>
            <a:r>
              <a:rPr lang="hu-HU" sz="2400" dirty="0">
                <a:cs typeface="Times New Roman" panose="02020603050405020304" pitchFamily="18" charset="0"/>
              </a:rPr>
              <a:t> kollektív védelem, válságkezelés, kooperatív biztonság,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Transzformáció:</a:t>
            </a:r>
            <a:r>
              <a:rPr lang="hu-HU" sz="2400" dirty="0">
                <a:cs typeface="Times New Roman" panose="02020603050405020304" pitchFamily="18" charset="0"/>
              </a:rPr>
              <a:t> alkalmazkodás a változó biztonsági környezethez,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Befogadó Nemzeti Támogatás:</a:t>
            </a:r>
            <a:r>
              <a:rPr lang="hu-HU" sz="2400" dirty="0">
                <a:cs typeface="Times New Roman" panose="02020603050405020304" pitchFamily="18" charset="0"/>
              </a:rPr>
              <a:t> műveletet végrehajtó NATO-erők részére nyújtott polgári és katonai támogatás,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NATO Válságreagálási Rendszer:</a:t>
            </a:r>
            <a:r>
              <a:rPr lang="hu-HU" sz="2400" dirty="0">
                <a:cs typeface="Times New Roman" panose="02020603050405020304" pitchFamily="18" charset="0"/>
              </a:rPr>
              <a:t> válaszok a fenyegetésekre.</a:t>
            </a:r>
          </a:p>
        </p:txBody>
      </p:sp>
    </p:spTree>
    <p:extLst>
      <p:ext uri="{BB962C8B-B14F-4D97-AF65-F5344CB8AC3E}">
        <p14:creationId xmlns:p14="http://schemas.microsoft.com/office/powerpoint/2010/main" val="36786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0" y="1340"/>
            <a:ext cx="9144000" cy="1339427"/>
          </a:xfrm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8.1. A washingtoni szerződés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208912" cy="4968552"/>
          </a:xfrm>
        </p:spPr>
        <p:txBody>
          <a:bodyPr rtlCol="0">
            <a:noAutofit/>
          </a:bodyPr>
          <a:lstStyle/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Képességfejlesztés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a tagállamok folyamatosan fenntartják és fejlesztik egyéni és kollektív védelmi képességüket (3. cikk),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Konzultáció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amikor a tagállamok egyikét külső veszély fenyegeti (4. cikk),</a:t>
            </a:r>
          </a:p>
          <a:p>
            <a:pPr algn="just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Kollektív védelem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– </a:t>
            </a:r>
            <a:r>
              <a:rPr lang="hu-HU" sz="2400" dirty="0">
                <a:cs typeface="Tahoma" pitchFamily="34" charset="0"/>
              </a:rPr>
              <a:t>bármely tagállam ellen intézett fegyveres támadás esetén (5. cikk).</a:t>
            </a:r>
          </a:p>
        </p:txBody>
      </p:sp>
    </p:spTree>
    <p:extLst>
      <p:ext uri="{BB962C8B-B14F-4D97-AF65-F5344CB8AC3E}">
        <p14:creationId xmlns:p14="http://schemas.microsoft.com/office/powerpoint/2010/main" val="330695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18864" y="44624"/>
            <a:ext cx="82296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8.2. A NATO feladatrendszere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6856" y="1855365"/>
            <a:ext cx="8373616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Kollektív védelem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(washingtoni szerződés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5. cikk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Válságkezelés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politikai és katonai eszközök alkalmazása a szövetség biztonságára hatással bíró válságok kezelésére, az éppen zajló konfliktusok megfékezésére, amennyiben azok hatással vannak a szövetség biztonságára, valamint segítsék a stabilitás megszilárdulását a konfliktust követő helyzetekben,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ahol ez hozzájárul az euro-atlanti biztonsághoz.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Kooperatív biztonság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</a:t>
            </a:r>
            <a:r>
              <a:rPr lang="hu-HU" sz="2400" dirty="0">
                <a:cs typeface="Times New Roman" panose="02020603050405020304" pitchFamily="18" charset="0"/>
              </a:rPr>
              <a:t>a NATO a </a:t>
            </a:r>
            <a:r>
              <a:rPr lang="hu-HU" sz="2400" b="1" dirty="0">
                <a:cs typeface="Times New Roman" panose="02020603050405020304" pitchFamily="18" charset="0"/>
              </a:rPr>
              <a:t>partnerkapcsolatain</a:t>
            </a:r>
            <a:r>
              <a:rPr lang="hu-HU" sz="2400" dirty="0">
                <a:cs typeface="Times New Roman" panose="02020603050405020304" pitchFamily="18" charset="0"/>
              </a:rPr>
              <a:t> keresztül fellép a nemzetközi biztonság erősítése érdekében.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58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ím 1"/>
          <p:cNvSpPr>
            <a:spLocks noGrp="1"/>
          </p:cNvSpPr>
          <p:nvPr>
            <p:ph type="title" idx="4294967295"/>
          </p:nvPr>
        </p:nvSpPr>
        <p:spPr>
          <a:xfrm>
            <a:off x="0" y="1340"/>
            <a:ext cx="9144000" cy="1339427"/>
          </a:xfrm>
        </p:spPr>
        <p:txBody>
          <a:bodyPr anchor="ctr"/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8.3. A NATO napjainkban</a:t>
            </a:r>
          </a:p>
        </p:txBody>
      </p:sp>
      <p:sp>
        <p:nvSpPr>
          <p:cNvPr id="8195" name="Tartalom helye 2"/>
          <p:cNvSpPr>
            <a:spLocks noGrp="1"/>
          </p:cNvSpPr>
          <p:nvPr>
            <p:ph idx="4294967295"/>
          </p:nvPr>
        </p:nvSpPr>
        <p:spPr>
          <a:xfrm>
            <a:off x="467544" y="1484784"/>
            <a:ext cx="8208912" cy="4968552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None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Válaszok a stratégiai környezet változásaira –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műveleti NATO – készenléti NATO 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Védelmi költségvetések </a:t>
            </a:r>
            <a:r>
              <a:rPr lang="hu-HU" sz="2400" dirty="0">
                <a:cs typeface="Tahoma" pitchFamily="34" charset="0"/>
              </a:rPr>
              <a:t>emelése,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ahoma" pitchFamily="34" charset="0"/>
              </a:rPr>
              <a:t>Összekapcsolt Haderők Kezdeményezés,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ahoma" pitchFamily="34" charset="0"/>
              </a:rPr>
              <a:t>Készenléti Akcióterv, 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ahoma" pitchFamily="34" charset="0"/>
              </a:rPr>
              <a:t>Nagyon Magas Készenlétű Összhaderőnemi Erő,</a:t>
            </a:r>
          </a:p>
          <a:p>
            <a:pPr lvl="1" algn="just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ahoma" pitchFamily="34" charset="0"/>
              </a:rPr>
              <a:t>Keretnemzet Koncepció. </a:t>
            </a:r>
          </a:p>
        </p:txBody>
      </p:sp>
      <p:cxnSp>
        <p:nvCxnSpPr>
          <p:cNvPr id="3" name="Egyenes összekötő nyíllal 2"/>
          <p:cNvCxnSpPr/>
          <p:nvPr/>
        </p:nvCxnSpPr>
        <p:spPr>
          <a:xfrm>
            <a:off x="1475656" y="2636912"/>
            <a:ext cx="72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24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44624"/>
            <a:ext cx="9108504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8.4. A NATO 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Befogadó Nemzeti Támogatás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Műveletet végrehajtó NATO-erők részére nyújtott polgári és katonai támogatás,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szövetségi kötelezettség része,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Alapja </a:t>
            </a:r>
          </a:p>
          <a:p>
            <a:pPr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képesség katalógus</a:t>
            </a:r>
            <a:r>
              <a:rPr lang="hu-HU" sz="2400" dirty="0">
                <a:cs typeface="Times New Roman" panose="02020603050405020304" pitchFamily="18" charset="0"/>
              </a:rPr>
              <a:t>,</a:t>
            </a:r>
          </a:p>
          <a:p>
            <a:pPr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u-HU" sz="2400" dirty="0">
                <a:cs typeface="Times New Roman" panose="02020603050405020304" pitchFamily="18" charset="0"/>
              </a:rPr>
              <a:t>egyetértési nyilatkozat,</a:t>
            </a:r>
          </a:p>
          <a:p>
            <a:pPr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u-HU" sz="2400" dirty="0">
                <a:cs typeface="Times New Roman" panose="02020603050405020304" pitchFamily="18" charset="0"/>
              </a:rPr>
              <a:t>szükségleti jegyzék,</a:t>
            </a:r>
          </a:p>
          <a:p>
            <a:pPr lvl="1" indent="-34290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hu-HU" sz="2400" dirty="0">
                <a:cs typeface="Times New Roman" panose="02020603050405020304" pitchFamily="18" charset="0"/>
              </a:rPr>
              <a:t>Szerződések.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26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8.5. A NATO válságkezelési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Készültségi és tervezési rendszer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Válságreagálási kézikönyv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válságreagálási intézkedések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riasztási fokozatok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Kezdeményezés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szövetségi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tagállami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Nemzeti válságreagálási rendszer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5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9. fejezet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Az EU biztonság- és védelempolitikája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83357"/>
            <a:ext cx="8280920" cy="4525963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Maastrichti Szerződés – második pillér: közös kül-és biztonságpolitika,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Petersbergi feladatok,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Politikai és Biztonsági Bizottság, Katonai Bizottság, Katonai Törzs,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Berlin Plusz,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Lisszaboni szerződés – közös biztonság- és védelempolitika,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Kölcsönös Segítségnyújtási Klauzula, szolidaritási klauzula, Állandó Strukturált Együttműködés.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5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9.1.  Az EU biztonság- 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és védelempolitikájának fejlődése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83357"/>
            <a:ext cx="8280920" cy="4525963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Alapelvek NyEU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petersbergi feladatok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1992,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Maastrichti Szerződés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második pillér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 közös kül-és biztonságpolitika 1993,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Intézmények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döntés – St. Malo-i nyilatkozat – ET Helsinki 1999, létrehozásuk (Politikai és Biztonsági Bizottság, Katonai Bizottság, Katonai Törzs) 2000-2001,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Berlin Plus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2003,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Lisszaboni Szerződés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2009,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EU globális kül- és biztonságpolitikai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stratégiája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2016,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Állandó Strukturált Együttműködés –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PESCO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2017</a:t>
            </a:r>
            <a:r>
              <a:rPr lang="hu-HU" sz="2400" dirty="0"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itchFamily="2" charset="2"/>
              <a:buChar char="§"/>
              <a:defRPr/>
            </a:pPr>
            <a:endParaRPr lang="hu-HU" sz="2400" b="1" dirty="0"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9.2.  A közös biztonság- és védelempolitika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783357"/>
            <a:ext cx="8280920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Kollektív védelem –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Kölcsönös Segítségnyújtási Klauzula,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Katasztrófa, vagy terrortámadás –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Szolidaritási Klauzula,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Lisszaboni Szerződés –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Állandó Strukturált Együttműködés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(PESCO) –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közös kötelezettségvállalások jegyzéke,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Katonai aspektus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gyorsreagálású katonai képességek, harccsoportok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Civil komponens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rendőri missziók, jogállamiság, közigazgatás konszolidáció, polgári védelem,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Válságkezelés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polgári és katonai eszközökkel.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4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7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0297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10. fejezet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Az Országvédelem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550774"/>
            <a:ext cx="8208912" cy="5550634"/>
          </a:xfrm>
        </p:spPr>
        <p:txBody>
          <a:bodyPr/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Országvédelem –</a:t>
            </a:r>
            <a:r>
              <a:rPr lang="hu-HU" sz="2400" dirty="0">
                <a:cs typeface="Times New Roman" panose="02020603050405020304" pitchFamily="18" charset="0"/>
              </a:rPr>
              <a:t> honvédelem, katasztrófavédelem, polgári védelem,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Védelmi igazgatás – </a:t>
            </a:r>
            <a:r>
              <a:rPr lang="hu-HU" sz="2400" dirty="0">
                <a:cs typeface="Times New Roman" panose="02020603050405020304" pitchFamily="18" charset="0"/>
              </a:rPr>
              <a:t>szervezet- és feladatrendszer, 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Az országvédelemben közreműködő szervek</a:t>
            </a:r>
            <a:r>
              <a:rPr lang="hu-HU" sz="2400" dirty="0">
                <a:cs typeface="Times New Roman" panose="02020603050405020304" pitchFamily="18" charset="0"/>
              </a:rPr>
              <a:t> – Magyar Honvédség, rendvédelmi szervek, kijelölt polgári szervek,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 nemzetgazdaság védelmi felkészítése és mozgósítása</a:t>
            </a:r>
            <a:r>
              <a:rPr lang="hu-HU" sz="2400" dirty="0">
                <a:cs typeface="Times New Roman" panose="02020603050405020304" pitchFamily="18" charset="0"/>
              </a:rPr>
              <a:t> –gazdaságfelkészítés, gazdaságmozgósítás.</a:t>
            </a:r>
          </a:p>
        </p:txBody>
      </p:sp>
    </p:spTree>
    <p:extLst>
      <p:ext uri="{BB962C8B-B14F-4D97-AF65-F5344CB8AC3E}">
        <p14:creationId xmlns:p14="http://schemas.microsoft.com/office/powerpoint/2010/main" val="56960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Cím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28738"/>
          </a:xfrm>
        </p:spPr>
        <p:txBody>
          <a:bodyPr/>
          <a:lstStyle/>
          <a:p>
            <a:pPr eaLnBrk="1" hangingPunct="1"/>
            <a:r>
              <a:rPr lang="hu-HU" sz="3600" b="1" kern="1200" dirty="0">
                <a:solidFill>
                  <a:srgbClr val="C00000"/>
                </a:solidFill>
              </a:rPr>
              <a:t>A nemzetközi jog funkciója,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és a szokásjog</a:t>
            </a:r>
            <a:endParaRPr lang="hu-HU" sz="3600" b="1" dirty="0">
              <a:solidFill>
                <a:srgbClr val="C00000"/>
              </a:solidFill>
            </a:endParaRPr>
          </a:p>
        </p:txBody>
      </p:sp>
      <p:sp>
        <p:nvSpPr>
          <p:cNvPr id="58370" name="Tartalom helye 2"/>
          <p:cNvSpPr>
            <a:spLocks noGrp="1"/>
          </p:cNvSpPr>
          <p:nvPr>
            <p:ph idx="4294967295"/>
          </p:nvPr>
        </p:nvSpPr>
        <p:spPr>
          <a:xfrm>
            <a:off x="447680" y="1338949"/>
            <a:ext cx="7991475" cy="4679950"/>
          </a:xfrm>
        </p:spPr>
        <p:txBody>
          <a:bodyPr/>
          <a:lstStyle/>
          <a:p>
            <a:pPr marL="0" indent="0" algn="just" eaLnBrk="1" hangingPunct="1">
              <a:buNone/>
            </a:pPr>
            <a:r>
              <a:rPr lang="hu-HU" sz="2400" b="1" dirty="0">
                <a:cs typeface="Tahoma" pitchFamily="34" charset="0"/>
              </a:rPr>
              <a:t>A nemzetközi jog feladata, funkciója</a:t>
            </a:r>
          </a:p>
          <a:p>
            <a:pPr marL="0" indent="0" eaLnBrk="1" hangingPunct="1">
              <a:buFontTx/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A szokásjog fogalma a nemzetközi jogban</a:t>
            </a:r>
          </a:p>
          <a:p>
            <a:pPr marL="0" indent="0" eaLnBrk="1" hangingPunct="1">
              <a:buFontTx/>
              <a:buNone/>
            </a:pPr>
            <a:endParaRPr lang="hu-HU" sz="2400" b="1" dirty="0">
              <a:cs typeface="Tahom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Keletkezésének feltételei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Materiális feltétel (</a:t>
            </a:r>
            <a:r>
              <a:rPr lang="hu-HU" sz="2400" i="1" dirty="0">
                <a:cs typeface="Tahoma" pitchFamily="34" charset="0"/>
              </a:rPr>
              <a:t>általános gyakorlat</a:t>
            </a:r>
            <a:r>
              <a:rPr lang="hu-HU" sz="2400" dirty="0">
                <a:cs typeface="Tahoma" pitchFamily="34" charset="0"/>
              </a:rPr>
              <a:t>)</a:t>
            </a:r>
          </a:p>
          <a:p>
            <a:pPr lvl="1" eaLnBrk="1" hangingPunct="1">
              <a:buFont typeface="Arial" charset="0"/>
              <a:buChar char="•"/>
            </a:pPr>
            <a:r>
              <a:rPr lang="hu-HU" sz="2400" dirty="0">
                <a:cs typeface="Tahoma" pitchFamily="34" charset="0"/>
              </a:rPr>
              <a:t>Pszichológiai feltétel (</a:t>
            </a:r>
            <a:r>
              <a:rPr lang="hu-HU" sz="2400" i="1" dirty="0" err="1">
                <a:cs typeface="Tahoma" pitchFamily="34" charset="0"/>
              </a:rPr>
              <a:t>opinio</a:t>
            </a:r>
            <a:r>
              <a:rPr lang="hu-HU" sz="2400" i="1" dirty="0">
                <a:cs typeface="Tahoma" pitchFamily="34" charset="0"/>
              </a:rPr>
              <a:t> </a:t>
            </a:r>
            <a:r>
              <a:rPr lang="hu-HU" sz="2400" i="1" dirty="0" err="1">
                <a:cs typeface="Tahoma" pitchFamily="34" charset="0"/>
              </a:rPr>
              <a:t>iuris</a:t>
            </a:r>
            <a:r>
              <a:rPr lang="hu-HU" sz="2400" i="1" dirty="0">
                <a:cs typeface="Tahoma" pitchFamily="34" charset="0"/>
              </a:rPr>
              <a:t> - jogi meggyőződés</a:t>
            </a:r>
            <a:r>
              <a:rPr lang="hu-HU" sz="2400" dirty="0">
                <a:cs typeface="Tahoma" pitchFamily="34" charset="0"/>
              </a:rPr>
              <a:t>)</a:t>
            </a:r>
          </a:p>
          <a:p>
            <a:pPr marL="0" indent="0" eaLnBrk="1" hangingPunct="1">
              <a:buFontTx/>
              <a:buNone/>
            </a:pPr>
            <a:endParaRPr lang="hu-HU" sz="2400" dirty="0">
              <a:cs typeface="Tahoma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hu-HU" sz="2400" b="1" dirty="0">
                <a:cs typeface="Tahoma" pitchFamily="34" charset="0"/>
              </a:rPr>
              <a:t>A kodifikáció jelentősége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0995" y="44624"/>
            <a:ext cx="9144000" cy="1224136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10.1. Az országvédelem igazgatása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22782"/>
            <a:ext cx="8208912" cy="5550634"/>
          </a:xfrm>
        </p:spPr>
        <p:txBody>
          <a:bodyPr/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Országvédelem </a:t>
            </a: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– </a:t>
            </a: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honvédelem, a katasztrófavédelem és a polgári védelem garancia- és intézményrendszere, </a:t>
            </a:r>
          </a:p>
          <a:p>
            <a:pPr marL="685800"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Honvédelem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– függetlenség, területi épség, határok, lakosság és anyagi javak védelme</a:t>
            </a:r>
          </a:p>
          <a:p>
            <a:pPr marL="685800"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Katasztrófavédelem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 – megelőzés, elhárítás, helyreállítás</a:t>
            </a:r>
          </a:p>
          <a:p>
            <a:pPr marL="685800"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Polgári védelem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– katasztrófák esetén vagy fegyveres összeütközés időszakában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Védelmi igazgatás </a:t>
            </a: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– szervezetrendszer és tevékenység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Védelmi igazgatás </a:t>
            </a: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támogatása </a:t>
            </a: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– katonai </a:t>
            </a: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típusú válságok–</a:t>
            </a: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nem katonai </a:t>
            </a:r>
            <a:r>
              <a:rPr lang="hu-HU" sz="22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típusú válságok.</a:t>
            </a:r>
          </a:p>
        </p:txBody>
      </p:sp>
    </p:spTree>
    <p:extLst>
      <p:ext uri="{BB962C8B-B14F-4D97-AF65-F5344CB8AC3E}">
        <p14:creationId xmlns:p14="http://schemas.microsoft.com/office/powerpoint/2010/main" val="341642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0297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10.2. Az országvédelem központi, területi és helyi szervei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848" y="1307367"/>
            <a:ext cx="8772664" cy="5728051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Központi szervek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Köztársasági elnök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Országgyűlés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			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Honvédelmi Tanács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Kormány</a:t>
            </a:r>
          </a:p>
          <a:p>
            <a:pPr lvl="2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Katasztrófavédelmi Koordinációs Tárcaközi Bizottság,</a:t>
            </a:r>
          </a:p>
          <a:p>
            <a:pPr lvl="2" indent="-342900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2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Honvédelmi Igazgatási Koordinációs Tárcaközi Munkacsoport</a:t>
            </a:r>
            <a:r>
              <a:rPr lang="hu-HU" sz="20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marL="0" lvl="0" indent="0" eaLnBrk="1" hangingPunct="1">
              <a:spcBef>
                <a:spcPct val="0"/>
              </a:spcBef>
              <a:buNone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 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Területi szervek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fővárosi védelmi bizottság, 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megyei védelmi bizottságok,</a:t>
            </a:r>
          </a:p>
          <a:p>
            <a:pPr marL="457200" lvl="1" indent="0" eaLnBrk="1" hangingPunct="1">
              <a:spcBef>
                <a:spcPct val="0"/>
              </a:spcBef>
              <a:buNone/>
              <a:defRPr/>
            </a:pPr>
            <a:endParaRPr lang="hu-HU" sz="2200" kern="12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Helyi szervek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b="1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hu-HU" sz="2400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helyi (városi) védelmi bizottságok,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 polgármesterek.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  <p:sp>
        <p:nvSpPr>
          <p:cNvPr id="15" name="Jobb oldali kapcsos zárójel 14"/>
          <p:cNvSpPr/>
          <p:nvPr/>
        </p:nvSpPr>
        <p:spPr>
          <a:xfrm>
            <a:off x="3851920" y="1899844"/>
            <a:ext cx="288032" cy="771337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0621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64367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10.3. A nemzetgazdaság védelmi 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felkészítése és mozgósítása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840" y="1639341"/>
            <a:ext cx="8373616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endParaRPr lang="hu-HU" sz="2200" dirty="0">
              <a:cs typeface="Tahoma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Gazdaságfelkészítés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a védelem- és a gazdaságpolitika részét képező tervszerű, folyamatos, békeidőben folytatott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tervezési, szolgáltatási és szabályozási tevékenység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amelynek során az ebben résztvevők felkészítik a nemzetgazdaságot a gazdaság mozgósítására, az erőforrások védelmi célú felszabadítására. </a:t>
            </a:r>
          </a:p>
          <a:p>
            <a:pPr algn="just">
              <a:lnSpc>
                <a:spcPct val="90000"/>
              </a:lnSpc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Gazdaságmozgósítás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: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cs typeface="Times New Roman" panose="02020603050405020304" pitchFamily="18" charset="0"/>
              </a:rPr>
              <a:t>kormánydöntéssel elrendelhető intézkedések rendszere, amely lehetővé teszi a nemzetgazdasági </a:t>
            </a:r>
            <a:r>
              <a:rPr lang="hu-HU" sz="2400" b="1" dirty="0">
                <a:cs typeface="Times New Roman" panose="02020603050405020304" pitchFamily="18" charset="0"/>
              </a:rPr>
              <a:t>erőforrásoknak</a:t>
            </a:r>
            <a:r>
              <a:rPr lang="hu-HU" sz="2400" dirty="0">
                <a:cs typeface="Times New Roman" panose="02020603050405020304" pitchFamily="18" charset="0"/>
              </a:rPr>
              <a:t> rendkívüli helyzetben való szabályozott és hatékony </a:t>
            </a:r>
            <a:r>
              <a:rPr lang="hu-HU" sz="2400" b="1" dirty="0">
                <a:cs typeface="Times New Roman" panose="02020603050405020304" pitchFamily="18" charset="0"/>
              </a:rPr>
              <a:t>igénybevételét</a:t>
            </a:r>
            <a:r>
              <a:rPr lang="hu-HU" sz="2400" dirty="0"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2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64367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Az országvédelemben közreműködő szervek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2840" y="1639341"/>
            <a:ext cx="8373616" cy="4525963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Magyar Honvédség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–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hivatásos, szerződéses, hadköteles tartalékos, és önkéntes tartalékos katonák,</a:t>
            </a:r>
          </a:p>
          <a:p>
            <a:pPr algn="just">
              <a:lnSpc>
                <a:spcPct val="90000"/>
              </a:lnSpc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Rendvédelmi szervek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– kiemelten az Országos Katasztrófavédelmi Főigazgatóság és területi, helyi szervei,</a:t>
            </a:r>
          </a:p>
          <a:p>
            <a:pPr algn="just">
              <a:lnSpc>
                <a:spcPct val="90000"/>
              </a:lnSpc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Jogszabály által kötelezett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polgári szervek </a:t>
            </a:r>
          </a:p>
          <a:p>
            <a:pPr algn="just">
              <a:lnSpc>
                <a:spcPct val="90000"/>
              </a:lnSpc>
            </a:pPr>
            <a:endParaRPr lang="hu-HU" sz="2400" dirty="0"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200" b="1" dirty="0">
              <a:cs typeface="Tahoma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97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11. fejezet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Különleges jogrend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840" y="1268760"/>
            <a:ext cx="8484632" cy="5550634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Különleges jogrend,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Különleges jogrendi helyzetek: 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cs typeface="Times New Roman" panose="02020603050405020304" pitchFamily="18" charset="0"/>
              </a:rPr>
              <a:t>rendkívüli állapot-hadiállapot,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cs typeface="Times New Roman" panose="02020603050405020304" pitchFamily="18" charset="0"/>
              </a:rPr>
              <a:t>szükségállapot, 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cs typeface="Times New Roman" panose="02020603050405020304" pitchFamily="18" charset="0"/>
              </a:rPr>
              <a:t>megelőző védelmi helyzet, 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cs typeface="Times New Roman" panose="02020603050405020304" pitchFamily="18" charset="0"/>
              </a:rPr>
              <a:t>terrorveszélyhelyzet, 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cs typeface="Times New Roman" panose="02020603050405020304" pitchFamily="18" charset="0"/>
              </a:rPr>
              <a:t>váratlan támadás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cs typeface="Times New Roman" panose="02020603050405020304" pitchFamily="18" charset="0"/>
              </a:rPr>
              <a:t>veszélyhelyzet,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cs typeface="Times New Roman" panose="02020603050405020304" pitchFamily="18" charset="0"/>
              </a:rPr>
              <a:t>A különleges jogrend bevezetésére okot adó </a:t>
            </a:r>
            <a:r>
              <a:rPr lang="hu-HU" sz="2400" b="1" dirty="0">
                <a:cs typeface="Times New Roman" panose="02020603050405020304" pitchFamily="18" charset="0"/>
              </a:rPr>
              <a:t>tényállások</a:t>
            </a:r>
            <a:r>
              <a:rPr lang="hu-HU" sz="2400" dirty="0">
                <a:cs typeface="Times New Roman" panose="02020603050405020304" pitchFamily="18" charset="0"/>
              </a:rPr>
              <a:t>,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Döntés</a:t>
            </a:r>
            <a:r>
              <a:rPr lang="hu-HU" sz="2400" dirty="0">
                <a:cs typeface="Times New Roman" panose="02020603050405020304" pitchFamily="18" charset="0"/>
              </a:rPr>
              <a:t> a  különleges jogrend kihirdetésére.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4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87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11.1. Rendkívüli állapot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840" y="1268760"/>
            <a:ext cx="8484632" cy="5550634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Hadiállapot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vagy idegen hatalom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fegyveres támadásának közvetlen veszélye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(háborús veszély) esetén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Országgyűlés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(akadályoztatása esetén a köztársasági elnök) hirdeti ki (a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képviselők kétharmadának szavazatával)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Létrehozásra kerül 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Honvédelmi Tanács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Honvédelmi Tanács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rendeletet alkothat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egyes törvények alkalmazását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felfüggesztheti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törvényi rendelkezésektől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eltérhet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valamint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rendkívüli intézkedéseket hozhat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000" b="1" dirty="0"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2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11.2. Szükségállapot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840" y="1268760"/>
            <a:ext cx="8484632" cy="5550634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törvényes rend megdöntésére vagy a hatalom kizárólagos megszerzésére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irányuló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fegyveres cselekmények, továbbá az élet- és vagyonbiztonságot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tömeges méretekben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veszélyeztető, fegyveresen vagy felfegyverkezve elkövetett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súlyos erőszakos cselekmények esetén,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Országgyűlés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(akadályoztatása esetén a köztársasági elnök) hirdeti ki (a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képviselők kétharmadának szavazatával)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köztársasági elnök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egyes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törvények alkalmazását felfüggesztheti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törvényi rendelkezésektől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eltérhet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és egyéb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rendkívüli intézkedéseket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hozhat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(ezekről tájékoztatnia kell az Országgyűlés elnökét). </a:t>
            </a: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Országgyűlés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akadályoztatása esetén a Honvédelmi Bizottság –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folyamatosan ülésezik.</a:t>
            </a: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11.3. Megelőző védelmi 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840" y="1268760"/>
            <a:ext cx="8484632" cy="5550634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611560" y="170080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Fegyveres támadás veszélye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esetén vagy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szövetségi kötelezettség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teljesítése érdekében,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Országgyűlés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hirdeti ki meghatározott időre (a jelen lévő képviselők kétharmadának szavazatával),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döntés alapján a Kormány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rendkívüli intézkedéseket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vezethet be,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Kormány legfeljebb 60 napig tartó hatállyal a közigazgatás, a Magyar Honvédség és a rendvédelmi szervek felkészülését a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törvényektől eltérő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módon is szabályozhatja,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Kormány az intézkedéseiről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folyamatosan tájékoztatja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köztársasági elnököt és az Országgyűlés illetékes bizottságait</a:t>
            </a:r>
            <a:r>
              <a:rPr lang="hu-H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75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11.4. Terrorveszélyhelyzet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840" y="1268760"/>
            <a:ext cx="8484632" cy="5550634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23528" y="1333124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Terrortámadás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jelentős és közvetlen veszélye vagy terrortámadás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esetén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meghatározott időre (legfeljebb 15 napig),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Országgyűlés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jelenlévő képviselők kétharmadának szavazata mellett),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Kormány kezdeményezésére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hirdeti ki,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döntés felhatalmazza a Kormányt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rendkívüli intézkedések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bevezetésére,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Kormánynak a közigazgatás, a Magyar Honvédség, a rendvédelmi szervek és a nemzetbiztonsági szolgálatok működését szabályozó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törvényektől eltérő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intézkedéseket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vezethet be,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Kormány az intézkedéseiről folyamatosan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tájékoztatja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köztársasági elnököt és az Országgyűlés illetékes bizottságait,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Magyar Honvédséget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akkor lehet felhasználni, ha a rendőrség és a nemzetbiztonsági szolgálatok alkalmazása nem elegendő</a:t>
            </a:r>
            <a:r>
              <a:rPr lang="hu-HU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929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11.5. Váratlan támadás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840" y="1268760"/>
            <a:ext cx="8484632" cy="5550634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484784"/>
            <a:ext cx="87129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Külső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fegyveres csoportok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váratlan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betörése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esetén, Magyarország légterének, területének oltalmazására, a törvényes rend, az élet- és vagyonbiztonság, a közrend és a közbiztonság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védelme érdekében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Kormány,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szükségállapot vagy a rendkívüli állapot kihirdetéséig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támadással arányos és arra felkészített erőkkel azonnal intézkedik,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Kormány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rendkívüli intézkedéseket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vezethet be, valamint rendeletet alkothat, amellyel egyes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törvények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alkalmazását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felfüggesztheti,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törvényi rendelkezésektől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eltérhet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Kormány az intézkedéseiről haladéktalanul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tájékoztatja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az Országgyűlést és a köztársasági elnököt.</a:t>
            </a:r>
          </a:p>
        </p:txBody>
      </p:sp>
    </p:spTree>
    <p:extLst>
      <p:ext uri="{BB962C8B-B14F-4D97-AF65-F5344CB8AC3E}">
        <p14:creationId xmlns:p14="http://schemas.microsoft.com/office/powerpoint/2010/main" val="10847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328738"/>
          </a:xfrm>
        </p:spPr>
        <p:txBody>
          <a:bodyPr/>
          <a:lstStyle/>
          <a:p>
            <a:pPr eaLnBrk="1" hangingPunct="1"/>
            <a:r>
              <a:rPr lang="hu-HU" sz="3600" b="1" dirty="0">
                <a:solidFill>
                  <a:srgbClr val="C00000"/>
                </a:solidFill>
              </a:rPr>
              <a:t>A nemzetközi szerződés </a:t>
            </a:r>
            <a:br>
              <a:rPr lang="hu-HU" sz="3600" b="1" dirty="0">
                <a:solidFill>
                  <a:srgbClr val="C00000"/>
                </a:solidFill>
              </a:rPr>
            </a:br>
            <a:r>
              <a:rPr lang="hu-HU" sz="3600" b="1" dirty="0">
                <a:solidFill>
                  <a:srgbClr val="C00000"/>
                </a:solidFill>
              </a:rPr>
              <a:t>és a szokásjog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1522" name="Group 34"/>
          <p:cNvGraphicFramePr>
            <a:graphicFrameLocks noGrp="1"/>
          </p:cNvGraphicFramePr>
          <p:nvPr>
            <p:extLst/>
          </p:nvPr>
        </p:nvGraphicFramePr>
        <p:xfrm>
          <a:off x="323155" y="1485601"/>
          <a:ext cx="8569325" cy="5111751"/>
        </p:xfrm>
        <a:graphic>
          <a:graphicData uri="http://schemas.openxmlformats.org/drawingml/2006/table">
            <a:tbl>
              <a:tblPr/>
              <a:tblGrid>
                <a:gridCol w="42862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30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493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Nemzetközi szerződés</a:t>
                      </a:r>
                      <a:r>
                        <a:rPr kumimoji="0" lang="hu-H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Szokásjog</a:t>
                      </a:r>
                      <a:endParaRPr kumimoji="0" lang="hu-HU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írott jogforrás (elsődleges)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íratlan jogforrás (elsődleges)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66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merev, nehezen fejleszthető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rugalmas, könnyen módosítható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2588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inkább konkrét, könnyebben értelmezhető a tartalma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gyakran homályos, nehezen bizonyítható a tartalma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683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egyértelmű, hogy kik a részesei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vita tárgya lehet,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hogy kire vonatkozik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333058"/>
      </p:ext>
    </p:extLst>
  </p:cSld>
  <p:clrMapOvr>
    <a:masterClrMapping/>
  </p:clrMapOvr>
  <p:transition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11.6. Veszélyhelyzet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5840" y="1268760"/>
            <a:ext cx="8484632" cy="5550634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i="1" dirty="0">
              <a:cs typeface="Tahoma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51520" y="133612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élet- és vagyonbiztonságot veszélyeztető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elemi csapás vagy ipari szerencsétlenség esetén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valamint ezek következményeinek az elhárítására,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Kormány hirdeti ki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rendelet tizenöt napig marad hatályban, amely meghosszabbítható,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Kormány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rendkívüli intézkedéseket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vezethet be, rendeletet alkothat, amellyel egyes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törvények 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alkalmazását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felfüggesztheti</a:t>
            </a:r>
            <a:r>
              <a:rPr lang="hu-HU" sz="2400" b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törvényi rendelkezésektől eltérhet.</a:t>
            </a:r>
          </a:p>
        </p:txBody>
      </p:sp>
    </p:spTree>
    <p:extLst>
      <p:ext uri="{BB962C8B-B14F-4D97-AF65-F5344CB8AC3E}">
        <p14:creationId xmlns:p14="http://schemas.microsoft.com/office/powerpoint/2010/main" val="5190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50297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12. fejezet 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A honvédelmi kötelezettségek 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rendszere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5550634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hu-HU" sz="2200" b="1" dirty="0">
              <a:latin typeface="+mj-lt"/>
              <a:cs typeface="Tahom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Hadkötelezettség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rendkívüli állapot kihirdetésekor (az Országgyűlés döntésére már megelőző védelmi helyzetben), adatszolgáltatási, bejelentési, megjelenési és katonai szolgálati kötelezettségből áll,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Polgári védelmi kötelezettség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fegyveres összeütközés időszakában és katasztrófa helyzetben, adatszolgáltatási, bejelentési, megjelenési (kiképzés, gyakorlat), valamint ideiglenes vagy folyamatos szolgálati kötelezettségből áll,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Honvédelmi munkakötelezettség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a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z országvédelem gazdasági alapjának biztosítására, rendkívüli állapot kihirdetésekor, 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Gazdasági és anyagi szolgáltatási kötelezettség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honvédségi gyakorlatokon, katasztrófa helyzetben és fegyveres összeütközés időszakában.</a:t>
            </a: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94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13. Fejezet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Nemzetbiztonsági ismeretek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196752"/>
            <a:ext cx="8424936" cy="5550634"/>
          </a:xfrm>
        </p:spPr>
        <p:txBody>
          <a:bodyPr/>
          <a:lstStyle/>
          <a:p>
            <a:pPr marL="0" indent="0" algn="just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Hírszerzés:</a:t>
            </a:r>
            <a:r>
              <a:rPr lang="hu-H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cs typeface="Times New Roman" panose="02020603050405020304" pitchFamily="18" charset="0"/>
              </a:rPr>
              <a:t>a kormányzati döntések információval való támogatása,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Elhárítás:</a:t>
            </a:r>
            <a:r>
              <a:rPr lang="hu-HU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cs typeface="Times New Roman" panose="02020603050405020304" pitchFamily="18" charset="0"/>
              </a:rPr>
              <a:t>a szuverén kormányzati döntéseket veszélyeztető törekvések felderítése és elhárítása,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Nemzetbiztonsági feladatok:</a:t>
            </a:r>
            <a:r>
              <a:rPr lang="hu-HU" sz="2400" dirty="0">
                <a:cs typeface="Times New Roman" panose="02020603050405020304" pitchFamily="18" charset="0"/>
              </a:rPr>
              <a:t> hírszerzés, kémelhárítás, alkotmányvédelem, gazdaságbiztonság, kábítószer és fegyverkereskedelem elleni küzdelem, személyek nemzetbiztonsági védelme és ellenőrzése, iparbiztonsági ellenőrzés,</a:t>
            </a:r>
          </a:p>
          <a:p>
            <a:pPr marL="342000" lvl="1" indent="-342000"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Titkos adatgyűjtés:</a:t>
            </a:r>
            <a:r>
              <a:rPr lang="hu-HU" sz="2400" dirty="0">
                <a:cs typeface="Times New Roman" panose="02020603050405020304" pitchFamily="18" charset="0"/>
              </a:rPr>
              <a:t>  szabályok, elvek, külső engedélyhez kötött, külső engedélyhez nem kötött.</a:t>
            </a:r>
          </a:p>
        </p:txBody>
      </p:sp>
    </p:spTree>
    <p:extLst>
      <p:ext uri="{BB962C8B-B14F-4D97-AF65-F5344CB8AC3E}">
        <p14:creationId xmlns:p14="http://schemas.microsoft.com/office/powerpoint/2010/main" val="29516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52"/>
            <a:ext cx="9036496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13.1. A nemzetbiztonsági tevékenység alapjai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550634"/>
          </a:xfrm>
        </p:spPr>
        <p:txBody>
          <a:bodyPr/>
          <a:lstStyle/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ahoma" pitchFamily="34" charset="0"/>
              </a:rPr>
              <a:t>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hírszerzés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kormányzat működéséhez szükséges információk megszerzése, nyílt és titkos módszerek alkalmazásával, 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elhárítás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állam gazdasági-politikai befolyástól mentes, szuverén működését veszélyeztető törekvések azonosítására, (felderítésére), és azok megszüntetésére (elhárítására) irányuló tevékenység,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központi államhatalmi, és kormányzati tevékenység szempontjából fontos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szervek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(intézmények) és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létesítmények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nemzetbiztonsági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védelme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,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szolgálatok hatáskörébe tartozó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személyek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nemzetbiztonsági védelme és ellenőrzése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2178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13.2. A magyar nemzetbiztonsági szolgálatok jogállása és irányítása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555063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Országos hatáskörű, önálló gazdálkodást folytató, 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Kormány irányítása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alatt álló költségvetési szervek,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kormányzati irányítást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miniszterek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valósítják meg, akik irányítási jogkörükben a nemzetbiztonsági szolgálatoknak feladatot határozhatnak meg,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szolgálatokat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főigazgatók vezetik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kormányzati döntések keretei között és a miniszter irányítása mellett, önálló felelősséggel,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Személyi állományukba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kormánytisztviselők és hivatásos szolgálati viszonyban álló munkatársak, </a:t>
            </a:r>
            <a:r>
              <a:rPr lang="hu-HU" sz="2400" dirty="0">
                <a:cs typeface="Times New Roman" panose="02020603050405020304" pitchFamily="18" charset="0"/>
              </a:rPr>
              <a:t>valamint közalkalmazottak tartoznak, szigorú titoktartási kötelezettséggel és nemzetbiztonsági ellenőrzöttséggel</a:t>
            </a:r>
            <a:r>
              <a:rPr lang="hu-HU" sz="2000" dirty="0">
                <a:cs typeface="Times New Roman" panose="02020603050405020304" pitchFamily="18" charset="0"/>
              </a:rPr>
              <a:t>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57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215008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13.3. A magyar nemzetbiztonsági szolgálatok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5550634"/>
          </a:xfrm>
        </p:spPr>
        <p:txBody>
          <a:bodyPr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Információs Hivatal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(IH) a polgári hírszerzésért felelős,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Alkotmányvédelmi Hivatal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(AH) a polgári elhárításért felelős,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Katonai Nemzetbiztonsági Szolgálat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(KNBSZ) a katonai hírszerzésért és elhárításért felelős,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Nemzetbiztonsági Szakszolgálat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(NBSZ) a titkos adatgyűjtésre jogosult szervezetek számára operatív-technikai hátteret biztosít,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Terrorelhárítási Információs és Bűnügyi Elemző Központ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(TIBEK) elemző, értékelő, döntés-előkészítő és koordináló tevékenységet végez.</a:t>
            </a:r>
          </a:p>
        </p:txBody>
      </p:sp>
    </p:spTree>
    <p:extLst>
      <p:ext uri="{BB962C8B-B14F-4D97-AF65-F5344CB8AC3E}">
        <p14:creationId xmlns:p14="http://schemas.microsoft.com/office/powerpoint/2010/main" val="7442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06613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Az Információs Hivatal fő tevékenységi területei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Polgári, külföldre irányuló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hírszerzésre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szakosodott nemzetbiztonsági szolgálat, fő feladata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kül- és biztonságpolitikai környezet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kockázati tényezőinek előrejelzése, 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külföldi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titkosszolgálatok elleni küzdelem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transznacionális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fenyegetésekkel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kapcsolatos információgyűjtés és értékelés, 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magyar gazdasági és pénzügyi biztonságot, az energiabiztonságot és az ökológiai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biztonságot veszélyeztető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külföldi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szándékok és cselekmények felderítése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54682225"/>
      </p:ext>
    </p:extLst>
  </p:cSld>
  <p:clrMapOvr>
    <a:masterClrMapping/>
  </p:clrMapOvr>
  <p:transition>
    <p:circl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Az Alkotmányvédelmi Hivatal fő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r>
              <a:rPr lang="hu-HU" sz="2400" dirty="0"/>
              <a:t>Polgári, felderítésre és elhárításra szakosodott nemzetbiztonsági szolgálat, amelynek főbb feladatai</a:t>
            </a:r>
          </a:p>
          <a:p>
            <a:r>
              <a:rPr lang="hu-HU" sz="2400" dirty="0"/>
              <a:t>A külföldi titkosszolgálatok veszélyeztető törekvéseinek,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tevékenységének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felderítése és elhárítása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(kémelhárítás),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államellenes és a politikai bűncselekmények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felderítése,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ország gazdasági, tudományos-technikai, pénzügyi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biztonságát veszélyeztető törekvések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felderítése és elhárítása, 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szervezett bűnözés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és jogellenes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kábítószer- és fegyverkereskedelem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felderítése és elhárítása,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illegális migrációval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összefüggő kihívások, veszélyek és fenyegetések felderítése és elhárítása.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9398989"/>
      </p:ext>
    </p:extLst>
  </p:cSld>
  <p:clrMapOvr>
    <a:masterClrMapping/>
  </p:clrMapOvr>
  <p:transition>
    <p:circl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A Katonai Nemzetbiztonsági Szolgálat főbb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525963"/>
          </a:xfrm>
        </p:spPr>
        <p:txBody>
          <a:bodyPr/>
          <a:lstStyle/>
          <a:p>
            <a:r>
              <a:rPr lang="hu-HU" sz="2400" dirty="0"/>
              <a:t>Katonai hírszerzésre és elhárításra, védelemre és ellenőrzésre szakosodott,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külföldön és belföldön is tevékenységet végző nemzetbiztonsági szolgálat, főbb feladatai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biztonságpolitika katonai elemeire, 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katonapolitikára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a hadiparra és a katonai potenciálra vonatkozó információk gyűjtése és értékelése,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ország mindenkori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biztonsági helyzetének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értékelése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katonai fenyegetések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előrejelzése, 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térségünkben formálódó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válságok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előrejelzése, 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már kialakult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válságkörzetek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eseményeinek figyel</a:t>
            </a:r>
            <a:r>
              <a:rPr lang="hu-HU" sz="2400" dirty="0"/>
              <a:t>emmel kisérése.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5793013"/>
      </p:ext>
    </p:extLst>
  </p:cSld>
  <p:clrMapOvr>
    <a:masterClrMapping/>
  </p:clrMapOvr>
  <p:transition>
    <p:circl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94122"/>
          </a:xfrm>
        </p:spPr>
        <p:txBody>
          <a:bodyPr/>
          <a:lstStyle/>
          <a:p>
            <a:r>
              <a:rPr lang="hu-HU" sz="3200" b="1" kern="1200" dirty="0">
                <a:solidFill>
                  <a:srgbClr val="C00000"/>
                </a:solidFill>
              </a:rPr>
              <a:t/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A Nemzetbiztonsági Szakszolgálat főbb tevékenységi területe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dirty="0"/>
              <a:t>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400" dirty="0"/>
              <a:t>A titkos adatgyűjtés technikai feladatait végrehajtó polgári nemzetbiztonsági szolgálat, amelynek főbb feladatai</a:t>
            </a:r>
          </a:p>
          <a:p>
            <a:r>
              <a:rPr lang="hu-HU" sz="2400" dirty="0"/>
              <a:t>Az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adatszerzésre jogosult szervezet írásbeli megrendelésére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titkos információgyűjtés, adatszerzés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végzése,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titkos információgyűjtéshez, adatszerzéshez szükséges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technikai eszközök és anyagok biztosítása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más nemzetbiztonsági szervek részére,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biztonsági okmányok védelmével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összefüggő hatósági felügyelet ellátása.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6304746"/>
      </p:ext>
    </p:extLst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ím 1"/>
          <p:cNvSpPr>
            <a:spLocks noGrp="1"/>
          </p:cNvSpPr>
          <p:nvPr>
            <p:ph type="title" idx="4294967295"/>
          </p:nvPr>
        </p:nvSpPr>
        <p:spPr>
          <a:xfrm>
            <a:off x="0" y="44624"/>
            <a:ext cx="9144000" cy="1143000"/>
          </a:xfrm>
        </p:spPr>
        <p:txBody>
          <a:bodyPr anchor="t"/>
          <a:lstStyle/>
          <a:p>
            <a:pPr eaLnBrk="1" hangingPunct="1"/>
            <a:r>
              <a:rPr lang="hu-HU" sz="3600" b="1" dirty="0">
                <a:solidFill>
                  <a:srgbClr val="C00000"/>
                </a:solidFill>
              </a:rPr>
              <a:t>Jogforrási hierarchia </a:t>
            </a:r>
            <a:br>
              <a:rPr lang="hu-HU" sz="3600" b="1" dirty="0">
                <a:solidFill>
                  <a:srgbClr val="C00000"/>
                </a:solidFill>
              </a:rPr>
            </a:br>
            <a:r>
              <a:rPr lang="hu-HU" sz="3600" b="1" dirty="0">
                <a:solidFill>
                  <a:srgbClr val="C00000"/>
                </a:solidFill>
              </a:rPr>
              <a:t>a nemzetközi jogban</a:t>
            </a:r>
            <a:r>
              <a:rPr lang="hu-HU" sz="3600" dirty="0"/>
              <a:t> 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93564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33796"/>
              </p:ext>
            </p:extLst>
          </p:nvPr>
        </p:nvGraphicFramePr>
        <p:xfrm>
          <a:off x="323528" y="1723608"/>
          <a:ext cx="8496622" cy="4297680"/>
        </p:xfrm>
        <a:graphic>
          <a:graphicData uri="http://schemas.openxmlformats.org/drawingml/2006/table">
            <a:tbl>
              <a:tblPr/>
              <a:tblGrid>
                <a:gridCol w="42499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466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Ius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cogens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Elsődleges,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Statútumban nem szerepel.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Nemzetközi szerződések és szokásjog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Elsődleges,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egyenrangú jogforrások,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 Statútumban szerepelnek.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4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Általános jogelvek, jogtudósok tanításai, bírói döntések, nemzetközi szervezetek határozatai,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„puha jog” (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soft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hu-HU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law</a:t>
                      </a: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),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autonóm egyoldalú jogi aktusok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Másodlagos, egyenrangú jogforrások (függetlenül attól, hogy szerepelnek-e a Statútumban).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zoom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88640"/>
            <a:ext cx="9036496" cy="1143000"/>
          </a:xfrm>
        </p:spPr>
        <p:txBody>
          <a:bodyPr/>
          <a:lstStyle/>
          <a:p>
            <a:r>
              <a:rPr lang="hu-HU" sz="3200" b="1" kern="1200" dirty="0">
                <a:solidFill>
                  <a:srgbClr val="C00000"/>
                </a:solidFill>
              </a:rPr>
              <a:t>A Terrorelhárítási Információs és Bűnügyi Elemző Központ fő tevékenységi területei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40560"/>
          </a:xfrm>
        </p:spPr>
        <p:txBody>
          <a:bodyPr/>
          <a:lstStyle/>
          <a:p>
            <a:r>
              <a:rPr lang="hu-HU" sz="2400" dirty="0"/>
              <a:t>Polgári, elemzésre, értékelésre és koordinációra szakosodott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nemzetbiztonsági szolgálat, amelynek főbb feladatai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Az ország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biztonsági, nemzetbiztonsági, terrorfenyegetettségi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és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bűnügyi helyzetének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vizsgálata, valamennyi rendelkezésre álló adat felhasználásával,</a:t>
            </a:r>
          </a:p>
          <a:p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Közvetlen terrorveszély esetén, illetve fokozott kockázatot jelentő biztonsági kérdésekben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koordinációs tevékenység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 titkosszolgálatok, rendvédelmi szervek, a külső és belső biztonsággal, valamint a terrorizmussal foglalkozó országos hatáskörű szervek között,</a:t>
            </a:r>
          </a:p>
          <a:p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Kormányzati elemző,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értékelő, döntéstámogató és koordinációs tevékenység az </a:t>
            </a:r>
            <a:r>
              <a:rPr lang="hu-HU" sz="2400" dirty="0"/>
              <a:t>összes szervezet információira támaszkodva.</a:t>
            </a:r>
          </a:p>
        </p:txBody>
      </p:sp>
    </p:spTree>
    <p:extLst>
      <p:ext uri="{BB962C8B-B14F-4D97-AF65-F5344CB8AC3E}">
        <p14:creationId xmlns:p14="http://schemas.microsoft.com/office/powerpoint/2010/main" val="1926230925"/>
      </p:ext>
    </p:extLst>
  </p:cSld>
  <p:clrMapOvr>
    <a:masterClrMapping/>
  </p:clrMapOvr>
  <p:transition>
    <p:circl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13.4. A magyar nemzetbiztonsági szolgálatok működésének elvei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406618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Törvényi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meghatározottság és egyéni felelősség,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Alá-fölérendeltség,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utasításos rendszer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Jelentés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jogellenes működés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esetén,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Együttműködési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kötelezettség,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titkos adatgyűjtés és az adatkezelés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törvényességét biztosító elvek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betartása,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Szükségesség-arányosság.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13.5. A magyar nemzetbiztonsági szolgálatok intézkedései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12776"/>
            <a:ext cx="8424936" cy="562264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Nyomozóhatósági jogkört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nem gyakorolnak,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Alapvető állampolgári jogokat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törvényhez kötötten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korlátozhatnak,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Feladataik ellátása során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nyílt és titkos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módszereket és eszközöket alkalmaznak,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Lőfegyvert és kényszerítő eszközt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törvényben meghatározottak szerint használhatnak.</a:t>
            </a: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53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13.6. A titkos információgyűjtés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556792"/>
            <a:ext cx="8424936" cy="5550634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Akkor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alkalmazható, ha az adatok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más módon nem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szerezhetők be, </a:t>
            </a: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engedélyhez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nem kötött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engedélyhez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kötött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  <a:endParaRPr lang="hu-HU" sz="2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Differenciált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külső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engedélyezés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kijelölt bíró,</a:t>
            </a:r>
          </a:p>
          <a:p>
            <a:pPr lvl="1" eaLnBrk="1" fontAlgn="auto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igazságügyért felelős miniszter,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Kivételes eljárásban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a főigazgató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miniszter/bíró döntéséig engedélyezheti.</a:t>
            </a:r>
          </a:p>
        </p:txBody>
      </p:sp>
    </p:spTree>
    <p:extLst>
      <p:ext uri="{BB962C8B-B14F-4D97-AF65-F5344CB8AC3E}">
        <p14:creationId xmlns:p14="http://schemas.microsoft.com/office/powerpoint/2010/main" val="225310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13.7. A nemzetbiztonsági védelem és ellenőrzés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936" cy="55506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0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Meghatározott munkakörök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(nemzetbiztonsági ellenőrzés alá eső jogviszonyt betöltő, illetve minősített adatot felhasználó személyek) esetében kerül végrehajtásra,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 a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kockázati tényezők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felderítése,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Az érintett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hozzájárulásával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történik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megtagadása kizáró ok,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Biztonsági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szakvélemény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200" b="1" dirty="0">
              <a:solidFill>
                <a:schemeClr val="tx1">
                  <a:lumMod val="95000"/>
                  <a:lumOff val="5000"/>
                </a:schemeClr>
              </a:solidFill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3752"/>
            <a:ext cx="9036496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13.8. A nemzetbiztonsági szolgálatok parlamenti ellenőrzése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268760"/>
            <a:ext cx="8424936" cy="5478626"/>
          </a:xfrm>
        </p:spPr>
        <p:txBody>
          <a:bodyPr/>
          <a:lstStyle/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Kétirányú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garanciarendszer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óvja a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társadalmat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szolgálatok túlkapásaitól,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óvja a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szolgálatokat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 jogellenes befolyásolástól,</a:t>
            </a:r>
          </a:p>
          <a:p>
            <a:pPr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Nemzetbiztonsági Bizottság </a:t>
            </a:r>
            <a:r>
              <a:rPr lang="hu-HU" sz="22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főbb eszközei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Széleskörű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ellenőrzési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jogosítványok,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Rendszeres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tájékoztatás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felügyelő minisztertől és a főigazgatóktól,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Betekintés a nemzet biztonsága szempontjából fontos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értékelő jelentések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, nem konkrét ügyekre vonatkozó tájékoztató jelentésekbe,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Vizsgálat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lefolytatásának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kérése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az irányító minisztertől,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Saját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ténymegállapító vizsgálat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lefolytatása,</a:t>
            </a:r>
          </a:p>
          <a:p>
            <a:pPr lvl="1" algn="just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A bizottság azonban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nem juthat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olyan információk birtokába, amelyek 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forrás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, illetve az alkalmazott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módszer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ahoma" pitchFamily="34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ahoma" pitchFamily="34" charset="0"/>
              </a:rPr>
              <a:t>védelméhez fűződő nemzetbiztonsági érdeket </a:t>
            </a:r>
            <a:r>
              <a:rPr lang="hu-HU" sz="2400" dirty="0">
                <a:cs typeface="Tahoma" pitchFamily="34" charset="0"/>
              </a:rPr>
              <a:t>veszélyeztetné.</a:t>
            </a:r>
          </a:p>
        </p:txBody>
      </p:sp>
    </p:spTree>
    <p:extLst>
      <p:ext uri="{BB962C8B-B14F-4D97-AF65-F5344CB8AC3E}">
        <p14:creationId xmlns:p14="http://schemas.microsoft.com/office/powerpoint/2010/main" val="124446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1224135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14. Fejezet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A nemzeti minősített információk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600" b="1" kern="1200" dirty="0">
                <a:solidFill>
                  <a:srgbClr val="C00000"/>
                </a:solidFill>
              </a:rPr>
              <a:t> védelme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7848" y="1622782"/>
            <a:ext cx="8340616" cy="5550634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Elsajátítandó témák és fogalmak: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 minősített információ</a:t>
            </a:r>
            <a:r>
              <a:rPr lang="hu-HU" sz="2400" dirty="0">
                <a:cs typeface="Times New Roman" panose="02020603050405020304" pitchFamily="18" charset="0"/>
              </a:rPr>
              <a:t> – szükségesség és arányosság, minősítési eljárás alapján, minősített jelölést kapott,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hu-HU" sz="2400" b="1" dirty="0">
                <a:cs typeface="Times New Roman" panose="02020603050405020304" pitchFamily="18" charset="0"/>
              </a:rPr>
              <a:t>A minősített információvédelem biztonsági elvei</a:t>
            </a:r>
            <a:r>
              <a:rPr lang="hu-HU" sz="2400" dirty="0">
                <a:cs typeface="Times New Roman" panose="02020603050405020304" pitchFamily="18" charset="0"/>
              </a:rPr>
              <a:t> – szükséges ismeret, bizalmasság, sérthetetlenség, rendelkezésre állás,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ea typeface="+mn-ea"/>
                <a:cs typeface="Times New Roman" panose="02020603050405020304" pitchFamily="18" charset="0"/>
              </a:rPr>
              <a:t>Az információvédelem elemei</a:t>
            </a:r>
            <a:r>
              <a:rPr lang="hu-HU" sz="2400" dirty="0">
                <a:ea typeface="+mn-ea"/>
                <a:cs typeface="Times New Roman" panose="02020603050405020304" pitchFamily="18" charset="0"/>
              </a:rPr>
              <a:t> – fizikai biztonság, elektronikus biztonság, személyi biztonság, adminisztratív biztonság,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ea typeface="+mn-ea"/>
                <a:cs typeface="Times New Roman" panose="02020603050405020304" pitchFamily="18" charset="0"/>
              </a:rPr>
              <a:t>Az információvédelem teljes</a:t>
            </a:r>
            <a:r>
              <a:rPr lang="hu-HU" sz="2400" dirty="0">
                <a:ea typeface="+mn-ea"/>
                <a:cs typeface="Times New Roman" panose="02020603050405020304" pitchFamily="18" charset="0"/>
              </a:rPr>
              <a:t> – ha az folyamatos, teljeskörű és zárt,</a:t>
            </a:r>
          </a:p>
          <a:p>
            <a:pPr marL="342000" lvl="1" indent="-3420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ea typeface="+mn-ea"/>
                <a:cs typeface="Times New Roman" panose="02020603050405020304" pitchFamily="18" charset="0"/>
              </a:rPr>
              <a:t>Minősített információ védelme elektronikus rendszeren</a:t>
            </a:r>
            <a:r>
              <a:rPr lang="hu-HU" sz="2400" dirty="0">
                <a:ea typeface="+mn-ea"/>
                <a:cs typeface="Times New Roman" panose="02020603050405020304" pitchFamily="18" charset="0"/>
              </a:rPr>
              <a:t> – INFOSEC, COMUSEC, COMSEC, TEMPEST. </a:t>
            </a:r>
          </a:p>
        </p:txBody>
      </p:sp>
    </p:spTree>
    <p:extLst>
      <p:ext uri="{BB962C8B-B14F-4D97-AF65-F5344CB8AC3E}">
        <p14:creationId xmlns:p14="http://schemas.microsoft.com/office/powerpoint/2010/main" val="194726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150297"/>
            <a:ext cx="9073008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14.1. A minősített adatok védelméért 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felelős szervek és személyek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9856" y="1694790"/>
            <a:ext cx="8772664" cy="555063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cs typeface="Times New Roman" panose="02020603050405020304" pitchFamily="18" charset="0"/>
              </a:rPr>
              <a:t>A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minősített adatot kezelő szerveknél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vezető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Rendszerbiztonsági felügyelő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Titkos ügykezelő, 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Rendszeradminisztrátor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hu-HU" sz="2400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Times New Roman" panose="02020603050405020304" pitchFamily="18" charset="0"/>
              </a:rPr>
              <a:t>Állami szinten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Nemzeti Biztonsági Felügyelet, </a:t>
            </a:r>
          </a:p>
          <a:p>
            <a:pPr marL="742950" lvl="2" indent="-342900">
              <a:buFont typeface="Courier New" panose="02070309020205020404" pitchFamily="49" charset="0"/>
              <a:buChar char="o"/>
              <a:defRPr/>
            </a:pPr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  <a:cs typeface="Times New Roman" panose="02020603050405020304" pitchFamily="18" charset="0"/>
              </a:rPr>
              <a:t>Nemzetbiztonsági szolgálatok</a:t>
            </a:r>
            <a:r>
              <a:rPr lang="hu-HU" dirty="0"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u-HU" sz="2400" dirty="0">
              <a:cs typeface="Tahoma" pitchFamily="34" charset="0"/>
            </a:endParaRPr>
          </a:p>
          <a:p>
            <a:pPr marL="800100" lvl="1" indent="-342900">
              <a:lnSpc>
                <a:spcPct val="150000"/>
              </a:lnSpc>
              <a:buFont typeface="Wingdings" pitchFamily="2" charset="2"/>
              <a:buChar char="Ø"/>
              <a:defRPr/>
            </a:pPr>
            <a:endParaRPr lang="hu-HU" sz="2400" cap="all" dirty="0">
              <a:cs typeface="Tahoma" pitchFamily="34" charset="0"/>
            </a:endParaRPr>
          </a:p>
          <a:p>
            <a:pPr marL="0" indent="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u-HU" sz="2400" dirty="0"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28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14.2. A nemzeti minősített információk 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védelmének biztonsági elvei</a:t>
            </a:r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323528" y="1340768"/>
            <a:ext cx="8363272" cy="5256584"/>
          </a:xfrm>
        </p:spPr>
        <p:txBody>
          <a:bodyPr/>
          <a:lstStyle/>
          <a:p>
            <a:pPr algn="just">
              <a:spcBef>
                <a:spcPts val="0"/>
              </a:spcBef>
            </a:pPr>
            <a:endParaRPr lang="hu-HU" sz="1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Szükségszerűség és arányosság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közérdekű adat nyilvánosságát korlátozni csak a  törvényi feltételek fennállásakor, a szükséges minősítési szinttel és a feltétlenül szükséges ideig lehet.</a:t>
            </a:r>
          </a:p>
          <a:p>
            <a:pPr algn="just">
              <a:spcBef>
                <a:spcPts val="0"/>
              </a:spcBef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Szükséges ismeret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minősített adatot csak az ismerhet meg, akinek állami vagy közfeladata ellátásához feltétlenül szükséges.</a:t>
            </a:r>
          </a:p>
          <a:p>
            <a:pPr algn="just">
              <a:spcBef>
                <a:spcPts val="0"/>
              </a:spcBef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Bizalmasság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minősített adat illetéktelen számára nem válhat hozzáférhetővé vagy megismerhetővé. </a:t>
            </a:r>
          </a:p>
          <a:p>
            <a:pPr algn="just">
              <a:spcBef>
                <a:spcPts val="0"/>
              </a:spcBef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Sértetlenség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minősített adatot csak az arra jogosult személy módosíthat vagy semmisíthet meg.  </a:t>
            </a:r>
          </a:p>
          <a:p>
            <a:pPr algn="just">
              <a:spcBef>
                <a:spcPts val="0"/>
              </a:spcBef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Rendelkezésre állás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a m</a:t>
            </a:r>
            <a:r>
              <a:rPr lang="hu-HU" sz="2400" dirty="0">
                <a:cs typeface="Times New Roman" panose="02020603050405020304" pitchFamily="18" charset="0"/>
              </a:rPr>
              <a:t>inősített adat a jogosult számára elérhető és felhasználható legyen.</a:t>
            </a:r>
          </a:p>
        </p:txBody>
      </p:sp>
    </p:spTree>
    <p:extLst>
      <p:ext uri="{BB962C8B-B14F-4D97-AF65-F5344CB8AC3E}">
        <p14:creationId xmlns:p14="http://schemas.microsoft.com/office/powerpoint/2010/main" val="57088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14.3. A nemzeti minősített információk</a:t>
            </a:r>
            <a:br>
              <a:rPr lang="hu-HU" sz="32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 védelmének elemei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711349"/>
            <a:ext cx="8363272" cy="452596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Fizikai biztonság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minden olyan helyiséget, épületet, építményt, ahol minősített adatot kezelnek, fizikai biztonsági intézkedésekkel kell védeni,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Elektronikus biztonság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minősített adat csak a Nemzeti Biztonsági Felügyelet engedélyével létrehozott rendszeren,  az szabályok szigorú betartásával kezelhető,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Személyi biztonság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minősített adathoz kizárólag kockázati tényezőt nem tartalmazó szakvéleménnyel, személyi biztonsági tanúsítvánnyal, felhasználói engedéllyel és titoktartási nyilatkozattal rendelkező jogosult férhet hozzá,</a:t>
            </a:r>
          </a:p>
          <a:p>
            <a:pPr algn="just">
              <a:lnSpc>
                <a:spcPct val="90000"/>
              </a:lnSpc>
              <a:spcBef>
                <a:spcPts val="0"/>
              </a:spcBef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Adminisztratív biztonság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 adminisztratív intézkedésekkel kell gondoskodni a minősített adatok nyomon </a:t>
            </a:r>
            <a:r>
              <a:rPr lang="hu-HU" sz="2400" dirty="0">
                <a:cs typeface="Times New Roman" panose="02020603050405020304" pitchFamily="18" charset="0"/>
              </a:rPr>
              <a:t>követhetőségről, bizalmasságáról, sérthetetlenségéről és rendelkezésre állásáról.</a:t>
            </a:r>
          </a:p>
        </p:txBody>
      </p:sp>
    </p:spTree>
    <p:extLst>
      <p:ext uri="{BB962C8B-B14F-4D97-AF65-F5344CB8AC3E}">
        <p14:creationId xmlns:p14="http://schemas.microsoft.com/office/powerpoint/2010/main" val="399916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ím 1"/>
          <p:cNvSpPr>
            <a:spLocks noGrp="1"/>
          </p:cNvSpPr>
          <p:nvPr>
            <p:ph type="title" idx="4294967295"/>
          </p:nvPr>
        </p:nvSpPr>
        <p:spPr>
          <a:xfrm>
            <a:off x="0" y="115888"/>
            <a:ext cx="9144000" cy="1143000"/>
          </a:xfrm>
        </p:spPr>
        <p:txBody>
          <a:bodyPr anchor="t"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u-HU" sz="3600" b="1" kern="1200" dirty="0">
                <a:solidFill>
                  <a:srgbClr val="C00000"/>
                </a:solidFill>
              </a:rPr>
              <a:t>A nemzetközi jog alapelvei </a:t>
            </a:r>
            <a:br>
              <a:rPr lang="hu-HU" sz="3600" b="1" kern="1200" dirty="0">
                <a:solidFill>
                  <a:srgbClr val="C00000"/>
                </a:solidFill>
              </a:rPr>
            </a:br>
            <a:r>
              <a:rPr lang="hu-HU" sz="3200" b="1" kern="1200" dirty="0">
                <a:solidFill>
                  <a:srgbClr val="C00000"/>
                </a:solidFill>
              </a:rPr>
              <a:t>(Ius cogensek)</a:t>
            </a:r>
          </a:p>
        </p:txBody>
      </p:sp>
      <p:sp>
        <p:nvSpPr>
          <p:cNvPr id="61442" name="Tartalom helye 2"/>
          <p:cNvSpPr>
            <a:spLocks noGrp="1"/>
          </p:cNvSpPr>
          <p:nvPr>
            <p:ph idx="4294967295"/>
          </p:nvPr>
        </p:nvSpPr>
        <p:spPr>
          <a:xfrm>
            <a:off x="0" y="1258888"/>
            <a:ext cx="9144000" cy="5266455"/>
          </a:xfrm>
        </p:spPr>
        <p:txBody>
          <a:bodyPr/>
          <a:lstStyle/>
          <a:p>
            <a:pPr marL="174625" indent="-174625">
              <a:buFontTx/>
              <a:buNone/>
              <a:tabLst>
                <a:tab pos="719138" algn="l"/>
              </a:tabLst>
            </a:pPr>
            <a:r>
              <a:rPr lang="hu-HU" altLang="hu-HU" sz="2400" b="1" dirty="0"/>
              <a:t>A </a:t>
            </a:r>
            <a:r>
              <a:rPr lang="hu-HU" altLang="hu-HU" sz="2400" b="1" dirty="0" err="1"/>
              <a:t>ius</a:t>
            </a:r>
            <a:r>
              <a:rPr lang="hu-HU" altLang="hu-HU" sz="2400" b="1" dirty="0"/>
              <a:t> </a:t>
            </a:r>
            <a:r>
              <a:rPr lang="hu-HU" altLang="hu-HU" sz="2400" b="1" dirty="0" err="1"/>
              <a:t>cogens</a:t>
            </a:r>
            <a:r>
              <a:rPr lang="hu-HU" altLang="hu-HU" sz="2400" b="1" dirty="0"/>
              <a:t> fogalma</a:t>
            </a:r>
          </a:p>
          <a:p>
            <a:pPr marL="174625" indent="-174625">
              <a:buFontTx/>
              <a:buNone/>
              <a:tabLst>
                <a:tab pos="719138" algn="l"/>
              </a:tabLst>
            </a:pPr>
            <a:r>
              <a:rPr lang="hu-HU" altLang="hu-HU" sz="2400" b="1" dirty="0"/>
              <a:t>A nemzetközi jog alapelvei:</a:t>
            </a:r>
          </a:p>
          <a:p>
            <a:pPr marL="719138" lvl="1" indent="-365125">
              <a:lnSpc>
                <a:spcPct val="90000"/>
              </a:lnSpc>
              <a:buFontTx/>
              <a:buAutoNum type="arabicPeriod"/>
              <a:tabLst>
                <a:tab pos="719138" algn="l"/>
              </a:tabLst>
            </a:pPr>
            <a:r>
              <a:rPr lang="hu-HU" altLang="hu-HU" sz="2400" i="1" dirty="0"/>
              <a:t> </a:t>
            </a:r>
            <a:r>
              <a:rPr lang="hu-HU" altLang="hu-HU" sz="2400" b="1" i="1" dirty="0"/>
              <a:t>az államok szuverén egyenlősége</a:t>
            </a:r>
            <a:r>
              <a:rPr lang="hu-HU" altLang="hu-HU" sz="2400" i="1" dirty="0"/>
              <a:t> 				</a:t>
            </a:r>
          </a:p>
          <a:p>
            <a:pPr marL="719138" lvl="1" indent="-365125">
              <a:lnSpc>
                <a:spcPct val="90000"/>
              </a:lnSpc>
              <a:buFontTx/>
              <a:buAutoNum type="arabicPeriod"/>
              <a:tabLst>
                <a:tab pos="719138" algn="l"/>
              </a:tabLst>
            </a:pPr>
            <a:r>
              <a:rPr lang="hu-HU" altLang="hu-HU" sz="2400" i="1" dirty="0"/>
              <a:t> az </a:t>
            </a:r>
            <a:r>
              <a:rPr lang="hu-HU" altLang="hu-HU" sz="2400" b="1" i="1" dirty="0"/>
              <a:t>erőszak tilalma</a:t>
            </a:r>
            <a:r>
              <a:rPr lang="hu-HU" altLang="hu-HU" sz="2400" i="1" dirty="0"/>
              <a:t> és ennek folyományaként az </a:t>
            </a:r>
            <a:r>
              <a:rPr lang="hu-HU" altLang="hu-HU" sz="2400" b="1" i="1" dirty="0"/>
              <a:t>államok közötti viták békés rendezése</a:t>
            </a:r>
            <a:r>
              <a:rPr lang="hu-HU" altLang="hu-HU" sz="2400" i="1" dirty="0"/>
              <a:t>;</a:t>
            </a:r>
          </a:p>
          <a:p>
            <a:pPr marL="719138" lvl="1" indent="-365125">
              <a:lnSpc>
                <a:spcPct val="90000"/>
              </a:lnSpc>
              <a:buFontTx/>
              <a:buAutoNum type="arabicPeriod"/>
              <a:tabLst>
                <a:tab pos="719138" algn="l"/>
              </a:tabLst>
            </a:pPr>
            <a:r>
              <a:rPr lang="hu-HU" altLang="hu-HU" sz="2400" i="1" dirty="0"/>
              <a:t> az </a:t>
            </a:r>
            <a:r>
              <a:rPr lang="hu-HU" altLang="hu-HU" sz="2400" b="1" i="1" dirty="0"/>
              <a:t>emberi jogok</a:t>
            </a:r>
            <a:r>
              <a:rPr lang="hu-HU" altLang="hu-HU" sz="2400" i="1" dirty="0"/>
              <a:t> tiszteletben tartása;</a:t>
            </a:r>
          </a:p>
          <a:p>
            <a:pPr marL="719138" lvl="1" indent="-365125">
              <a:lnSpc>
                <a:spcPct val="90000"/>
              </a:lnSpc>
              <a:buFontTx/>
              <a:buAutoNum type="arabicPeriod"/>
              <a:tabLst>
                <a:tab pos="719138" algn="l"/>
              </a:tabLst>
            </a:pPr>
            <a:r>
              <a:rPr lang="hu-HU" altLang="hu-HU" sz="2400" dirty="0"/>
              <a:t> </a:t>
            </a:r>
            <a:r>
              <a:rPr lang="hu-HU" altLang="hu-HU" sz="2400" b="1" dirty="0"/>
              <a:t>a népek és nemzetek önrendelkezési joga</a:t>
            </a:r>
            <a:r>
              <a:rPr lang="hu-HU" altLang="hu-HU" sz="2400" dirty="0"/>
              <a:t>;</a:t>
            </a:r>
          </a:p>
          <a:p>
            <a:pPr marL="719138" lvl="1" indent="-365125">
              <a:lnSpc>
                <a:spcPct val="90000"/>
              </a:lnSpc>
              <a:buFontTx/>
              <a:buAutoNum type="arabicPeriod"/>
              <a:tabLst>
                <a:tab pos="719138" algn="l"/>
              </a:tabLst>
            </a:pPr>
            <a:r>
              <a:rPr lang="hu-HU" altLang="hu-HU" sz="2400" b="1" dirty="0"/>
              <a:t> a belügyekbe történő beavatkozás tilalma;</a:t>
            </a:r>
          </a:p>
          <a:p>
            <a:pPr marL="719138" lvl="1" indent="-365125">
              <a:lnSpc>
                <a:spcPct val="90000"/>
              </a:lnSpc>
              <a:buFontTx/>
              <a:buAutoNum type="arabicPeriod"/>
              <a:tabLst>
                <a:tab pos="719138" algn="l"/>
              </a:tabLst>
            </a:pPr>
            <a:r>
              <a:rPr lang="hu-HU" altLang="hu-HU" sz="2400" b="1" dirty="0"/>
              <a:t> az államok együttműködésének elve;</a:t>
            </a:r>
          </a:p>
          <a:p>
            <a:pPr marL="719138" lvl="1" indent="-365125">
              <a:lnSpc>
                <a:spcPct val="90000"/>
              </a:lnSpc>
              <a:buFontTx/>
              <a:buAutoNum type="arabicPeriod"/>
              <a:tabLst>
                <a:tab pos="719138" algn="l"/>
              </a:tabLst>
            </a:pPr>
            <a:r>
              <a:rPr lang="hu-HU" altLang="hu-HU" sz="2400" b="1" dirty="0"/>
              <a:t> a nemzetközi kötelezettségek jóhiszemű teljesítésének elve.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hu-HU" sz="2400" dirty="0">
              <a:cs typeface="Tahoma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hu-HU" sz="2400" b="1" dirty="0">
                <a:cs typeface="Tahoma" pitchFamily="34" charset="0"/>
              </a:rPr>
              <a:t>Mely dokumentumokból vezethető le a nemzetközi jog alapelvei?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hu-HU" sz="2400" dirty="0">
              <a:cs typeface="Tahoma" pitchFamily="34" charset="0"/>
            </a:endParaRP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2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14.3.1. A személyi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29208" y="1600200"/>
            <a:ext cx="8363272" cy="452596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endParaRPr lang="hu-HU" sz="2200" b="1" dirty="0">
              <a:cs typeface="Tahoma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Nemzetbiztonsági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ellenőrzés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Kockázati  tényező nélküli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szakvélemény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Személyi biztonsági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tanúsítvány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Felhasználói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engedély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Titoktartási </a:t>
            </a: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nyilatkozat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hu-H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Oktatás</a:t>
            </a:r>
            <a:endParaRPr lang="hu-HU" sz="2400" b="1" cap="all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31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08504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14.3.2. Fizikai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00200"/>
            <a:ext cx="8363272" cy="452596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endParaRPr lang="hu-HU" sz="2200" b="1" dirty="0">
              <a:cs typeface="Tahoma" pitchFamily="34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–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akadályozni és időveszteségre kényszeríteni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  <a:endParaRPr lang="hu-HU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Biztonsági intézkedések –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mélységi védelem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  <a:endParaRPr lang="hu-HU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Biztonsági területek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(I., II. osztályú terület, adminisztratív zóna),</a:t>
            </a:r>
            <a:endParaRPr lang="hu-HU" sz="2400" b="1" kern="1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Biztonsági elemek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.</a:t>
            </a:r>
            <a:endParaRPr lang="hu-HU" sz="2400" kern="1200" cap="all" dirty="0">
              <a:solidFill>
                <a:schemeClr val="tx1">
                  <a:lumMod val="95000"/>
                  <a:lumOff val="5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7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14.3.3. Az adminisztratív biztonság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1216" y="1600200"/>
            <a:ext cx="8363272" cy="452596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endParaRPr lang="hu-HU" sz="2200" b="1" dirty="0">
              <a:cs typeface="Tahoma" pitchFamily="34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Célja gondoskodni a minősített adatok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nyomon követhetőségről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bizalmasságáról, sérthetetlenségéről és rendelkezésre állásáról,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Eljárások 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Minősítés és kezelés,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Ellenőrzés, kezelés,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Sokszorosítás, fordítás, kivonat,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Irattározás,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Továbbítás,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 Átvétel, nyilvántart</a:t>
            </a:r>
            <a:r>
              <a:rPr lang="hu-HU" sz="2400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ásba vétel,</a:t>
            </a:r>
          </a:p>
          <a:p>
            <a:pPr lvl="1" eaLnBrk="1" hangingPunct="1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hu-HU" sz="2400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 Selejtezés, megsemmisítés.</a:t>
            </a:r>
            <a:endParaRPr lang="hu-HU" sz="2400" kern="1200" cap="all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96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43000"/>
          </a:xfrm>
        </p:spPr>
        <p:txBody>
          <a:bodyPr/>
          <a:lstStyle/>
          <a:p>
            <a:pPr indent="-838200" eaLnBrk="1" fontAlgn="auto" hangingPunct="1">
              <a:lnSpc>
                <a:spcPct val="80000"/>
              </a:lnSpc>
              <a:spcAft>
                <a:spcPts val="0"/>
              </a:spcAft>
              <a:defRPr/>
            </a:pPr>
            <a:r>
              <a:rPr lang="hu-HU" sz="3200" b="1" kern="1200" dirty="0">
                <a:solidFill>
                  <a:srgbClr val="C00000"/>
                </a:solidFill>
              </a:rPr>
              <a:t>14.3.4. Az elektronikus információvédelem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600200"/>
            <a:ext cx="8363272" cy="4525963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ts val="0"/>
              </a:spcBef>
            </a:pPr>
            <a:endParaRPr lang="hu-HU" sz="2200" b="1" dirty="0">
              <a:cs typeface="Tahoma" pitchFamily="34" charset="0"/>
            </a:endParaRP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Célja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biztonsági intézkedések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alkalmazása a minősített információk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védelme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 a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titoksértés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megakadályozása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,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valamint </a:t>
            </a: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felfedése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érdekében,</a:t>
            </a:r>
          </a:p>
          <a:p>
            <a:pPr lvl="0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b="1" kern="1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Elemei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INFOSEC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COMPUS</a:t>
            </a:r>
            <a:r>
              <a:rPr lang="hu-HU" sz="2400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EC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COMSEC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hu-HU" sz="2400" kern="1200" dirty="0">
                <a:solidFill>
                  <a:srgbClr val="000000"/>
                </a:solidFill>
                <a:cs typeface="Times New Roman" panose="02020603050405020304" pitchFamily="18" charset="0"/>
              </a:rPr>
              <a:t>TEMPEST</a:t>
            </a:r>
          </a:p>
        </p:txBody>
      </p:sp>
    </p:spTree>
    <p:extLst>
      <p:ext uri="{BB962C8B-B14F-4D97-AF65-F5344CB8AC3E}">
        <p14:creationId xmlns:p14="http://schemas.microsoft.com/office/powerpoint/2010/main" val="153171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ircle/>
      </p:transition>
    </mc:Choice>
    <mc:Fallback xmlns="">
      <p:transition>
        <p:circl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1"/>
          <p:cNvSpPr txBox="1">
            <a:spLocks/>
          </p:cNvSpPr>
          <p:nvPr/>
        </p:nvSpPr>
        <p:spPr>
          <a:xfrm>
            <a:off x="0" y="1268760"/>
            <a:ext cx="9144000" cy="4032448"/>
          </a:xfrm>
          <a:prstGeom prst="rect">
            <a:avLst/>
          </a:prstGeom>
        </p:spPr>
        <p:txBody>
          <a:bodyPr anchor="ctr"/>
          <a:lstStyle>
            <a:lvl1pPr marL="484188" algn="r" rtl="0" fontAlgn="base">
              <a:spcBef>
                <a:spcPct val="0"/>
              </a:spcBef>
              <a:spcAft>
                <a:spcPct val="0"/>
              </a:spcAft>
              <a:defRPr sz="44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FF965C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2pPr>
            <a:lvl3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3pPr>
            <a:lvl4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4pPr>
            <a:lvl5pPr marL="4841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5pPr>
            <a:lvl6pPr marL="9413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6pPr>
            <a:lvl7pPr marL="13985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7pPr>
            <a:lvl8pPr marL="18557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8pPr>
            <a:lvl9pPr marL="2312988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F965C"/>
                </a:solidFill>
                <a:latin typeface="Century Gothic" pitchFamily="34" charset="0"/>
              </a:defRPr>
            </a:lvl9pPr>
          </a:lstStyle>
          <a:p>
            <a:pPr marL="484632" algn="ctr" fontAlgn="auto">
              <a:spcAft>
                <a:spcPts val="0"/>
              </a:spcAft>
              <a:defRPr/>
            </a:pPr>
            <a:r>
              <a:rPr lang="hu-HU" sz="36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köszönöm megtisztelő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36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figyelmüket!</a:t>
            </a:r>
          </a:p>
          <a:p>
            <a:pPr marL="484632" algn="ctr" fontAlgn="auto">
              <a:spcAft>
                <a:spcPts val="0"/>
              </a:spcAft>
              <a:defRPr/>
            </a:pPr>
            <a:endParaRPr lang="hu-HU" sz="20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endParaRPr lang="hu-HU" sz="2400" cap="all" dirty="0">
              <a:ln w="6350">
                <a:solidFill>
                  <a:srgbClr val="FE8637">
                    <a:shade val="43000"/>
                  </a:srgbClr>
                </a:solidFill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sikeres felkészülést </a:t>
            </a:r>
          </a:p>
          <a:p>
            <a:pPr marL="484632" algn="ctr" fontAlgn="auto">
              <a:spcAft>
                <a:spcPts val="0"/>
              </a:spcAft>
              <a:defRPr/>
            </a:pPr>
            <a:r>
              <a:rPr lang="hu-HU" sz="2400" cap="all" dirty="0">
                <a:ln w="6350">
                  <a:solidFill>
                    <a:srgbClr val="FE8637">
                      <a:shade val="43000"/>
                    </a:srgbClr>
                  </a:solidFill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kívánok!</a:t>
            </a:r>
          </a:p>
        </p:txBody>
      </p:sp>
      <p:pic>
        <p:nvPicPr>
          <p:cNvPr id="4" name="Kép 1"/>
          <p:cNvPicPr>
            <a:picLocks noChangeAspect="1"/>
          </p:cNvPicPr>
          <p:nvPr/>
        </p:nvPicPr>
        <p:blipFill>
          <a:blip r:embed="rId3" cstate="print"/>
          <a:srcRect l="34082" t="8434" r="33728" b="47385"/>
          <a:stretch>
            <a:fillRect/>
          </a:stretch>
        </p:blipFill>
        <p:spPr bwMode="auto">
          <a:xfrm>
            <a:off x="7775320" y="0"/>
            <a:ext cx="1368680" cy="13073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634418"/>
      </p:ext>
    </p:extLst>
  </p:cSld>
  <p:clrMapOvr>
    <a:masterClrMapping/>
  </p:clrMapOvr>
  <p:transition>
    <p:zoom/>
  </p:transition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gyetemi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éma1">
  <a:themeElements>
    <a:clrScheme name="Egyéni 31. séma">
      <a:dk1>
        <a:srgbClr val="000000"/>
      </a:dk1>
      <a:lt1>
        <a:srgbClr val="FFFFFF"/>
      </a:lt1>
      <a:dk2>
        <a:srgbClr val="000000"/>
      </a:dk2>
      <a:lt2>
        <a:srgbClr val="E8DED8"/>
      </a:lt2>
      <a:accent1>
        <a:srgbClr val="B1907B"/>
      </a:accent1>
      <a:accent2>
        <a:srgbClr val="7F7F7F"/>
      </a:accent2>
      <a:accent3>
        <a:srgbClr val="7F5185"/>
      </a:accent3>
      <a:accent4>
        <a:srgbClr val="89AAD3"/>
      </a:accent4>
      <a:accent5>
        <a:srgbClr val="BEA291"/>
      </a:accent5>
      <a:accent6>
        <a:srgbClr val="5E4637"/>
      </a:accent6>
      <a:hlink>
        <a:srgbClr val="89AAD3"/>
      </a:hlink>
      <a:folHlink>
        <a:srgbClr val="79518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éma1">
  <a:themeElements>
    <a:clrScheme name="Egyéni 31. séma">
      <a:dk1>
        <a:srgbClr val="000000"/>
      </a:dk1>
      <a:lt1>
        <a:srgbClr val="FFFFFF"/>
      </a:lt1>
      <a:dk2>
        <a:srgbClr val="000000"/>
      </a:dk2>
      <a:lt2>
        <a:srgbClr val="E8DED8"/>
      </a:lt2>
      <a:accent1>
        <a:srgbClr val="B1907B"/>
      </a:accent1>
      <a:accent2>
        <a:srgbClr val="7F7F7F"/>
      </a:accent2>
      <a:accent3>
        <a:srgbClr val="7F5185"/>
      </a:accent3>
      <a:accent4>
        <a:srgbClr val="89AAD3"/>
      </a:accent4>
      <a:accent5>
        <a:srgbClr val="BEA291"/>
      </a:accent5>
      <a:accent6>
        <a:srgbClr val="5E4637"/>
      </a:accent6>
      <a:hlink>
        <a:srgbClr val="89AAD3"/>
      </a:hlink>
      <a:folHlink>
        <a:srgbClr val="79518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éma1">
  <a:themeElements>
    <a:clrScheme name="Egyéni 31. séma">
      <a:dk1>
        <a:srgbClr val="000000"/>
      </a:dk1>
      <a:lt1>
        <a:srgbClr val="FFFFFF"/>
      </a:lt1>
      <a:dk2>
        <a:srgbClr val="000000"/>
      </a:dk2>
      <a:lt2>
        <a:srgbClr val="E8DED8"/>
      </a:lt2>
      <a:accent1>
        <a:srgbClr val="B1907B"/>
      </a:accent1>
      <a:accent2>
        <a:srgbClr val="7F7F7F"/>
      </a:accent2>
      <a:accent3>
        <a:srgbClr val="7F5185"/>
      </a:accent3>
      <a:accent4>
        <a:srgbClr val="89AAD3"/>
      </a:accent4>
      <a:accent5>
        <a:srgbClr val="BEA291"/>
      </a:accent5>
      <a:accent6>
        <a:srgbClr val="5E4637"/>
      </a:accent6>
      <a:hlink>
        <a:srgbClr val="89AAD3"/>
      </a:hlink>
      <a:folHlink>
        <a:srgbClr val="795185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5278</Words>
  <Application>Microsoft Office PowerPoint</Application>
  <PresentationFormat>Diavetítés a képernyőre (4:3 oldalarány)</PresentationFormat>
  <Paragraphs>851</Paragraphs>
  <Slides>94</Slides>
  <Notes>9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4</vt:i4>
      </vt:variant>
      <vt:variant>
        <vt:lpstr>Diacímek</vt:lpstr>
      </vt:variant>
      <vt:variant>
        <vt:i4>94</vt:i4>
      </vt:variant>
    </vt:vector>
  </HeadingPairs>
  <TitlesOfParts>
    <vt:vector size="108" baseType="lpstr">
      <vt:lpstr>宋体</vt:lpstr>
      <vt:lpstr>Arial</vt:lpstr>
      <vt:lpstr>Calibri</vt:lpstr>
      <vt:lpstr>Century Gothic</vt:lpstr>
      <vt:lpstr>Courier New</vt:lpstr>
      <vt:lpstr>Tahoma</vt:lpstr>
      <vt:lpstr>Times New Roman</vt:lpstr>
      <vt:lpstr>Verdana</vt:lpstr>
      <vt:lpstr>Wingdings</vt:lpstr>
      <vt:lpstr>幼圆</vt:lpstr>
      <vt:lpstr>Egyetemi</vt:lpstr>
      <vt:lpstr>1_Téma1</vt:lpstr>
      <vt:lpstr>2_Téma1</vt:lpstr>
      <vt:lpstr>3_Téma1</vt:lpstr>
      <vt:lpstr> </vt:lpstr>
      <vt:lpstr>PowerPoint bemutató</vt:lpstr>
      <vt:lpstr>PowerPoint bemutató</vt:lpstr>
      <vt:lpstr>Külpolitika, diplomácia,  nemzetközi jog</vt:lpstr>
      <vt:lpstr>A nemzetközi jog fogalma,  forrásai</vt:lpstr>
      <vt:lpstr>A nemzetközi jog funkciója,  és a szokásjog</vt:lpstr>
      <vt:lpstr>A nemzetközi szerződés  és a szokásjog</vt:lpstr>
      <vt:lpstr>Jogforrási hierarchia  a nemzetközi jogban </vt:lpstr>
      <vt:lpstr>A nemzetközi jog alapelvei  (Ius cogensek)</vt:lpstr>
      <vt:lpstr> Az állam a nemzetközi jogban</vt:lpstr>
      <vt:lpstr>A nemzetközi jog alanyai</vt:lpstr>
      <vt:lpstr>A (kormányközi) nemzetközi  szervezetek</vt:lpstr>
      <vt:lpstr>A nemzetközi szerződések  joga és hatálya</vt:lpstr>
      <vt:lpstr>Nemzetközi szerződések  megkötése a magyar jogban</vt:lpstr>
      <vt:lpstr>A nemzetközi szerződést  kihirdető jogszabály</vt:lpstr>
      <vt:lpstr>A nemzetközi jog és  a belső jog viszonya </vt:lpstr>
      <vt:lpstr>PowerPoint bemutató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Az európai kül- és biztonságpolitika fejlődésének állomásai</vt:lpstr>
      <vt:lpstr>PowerPoint bemutató</vt:lpstr>
      <vt:lpstr>PowerPoint bemutató</vt:lpstr>
      <vt:lpstr>A külügyi igazgatás fogalma,  szervei és sajátosságai </vt:lpstr>
      <vt:lpstr>Az Országgyűlés szerepe</vt:lpstr>
      <vt:lpstr>A Köztársasági elnök szerepe</vt:lpstr>
      <vt:lpstr>A Kormány, a miniszterelnök és  a miniszterek külügyi feladatai</vt:lpstr>
      <vt:lpstr>A külgazdasági és külügyminiszter  feladat- és hatáskörei</vt:lpstr>
      <vt:lpstr>A Külgazdasági és  Külügyminisztérium  szervezete és működése</vt:lpstr>
      <vt:lpstr>PowerPoint bemutató</vt:lpstr>
      <vt:lpstr>PowerPoint bemutató</vt:lpstr>
      <vt:lpstr>A külképviseletek</vt:lpstr>
      <vt:lpstr>A külképviseletek</vt:lpstr>
      <vt:lpstr>A diplomáciai képviseletek  feladatköre</vt:lpstr>
      <vt:lpstr>A diplomáciai képviselet  személyzete</vt:lpstr>
      <vt:lpstr>A konzuli képviseletek feladatai</vt:lpstr>
      <vt:lpstr>A konzuli igazgatási feladatok  saját hatáskörben</vt:lpstr>
      <vt:lpstr>A konzuli képviselet személyzete</vt:lpstr>
      <vt:lpstr>A tiszteletbeli konzuli intézmény</vt:lpstr>
      <vt:lpstr>A diplomáciai és konzuli képviseletek  kiváltságai és mentességei</vt:lpstr>
      <vt:lpstr>A diplomáciai protokoll alapjai</vt:lpstr>
      <vt:lpstr>Néhány fontos fogalom</vt:lpstr>
      <vt:lpstr>PowerPoint bemutató</vt:lpstr>
      <vt:lpstr> 5. fejezet Biztonság- és védelempolitika </vt:lpstr>
      <vt:lpstr>5.1. A biztonság-és védelempolitika tárgya és tényezői </vt:lpstr>
      <vt:lpstr>5.2.  A biztonságra negatívan ható tényezők</vt:lpstr>
      <vt:lpstr>6. fejezet Magyarország biztonság- és védelempolitikája</vt:lpstr>
      <vt:lpstr>7. fejezet  A létfontosságú rendszerek  és létesítmények védelme</vt:lpstr>
      <vt:lpstr>8. fejezet  A NATO biztonság- és védelempolitikája</vt:lpstr>
      <vt:lpstr>8.1. A washingtoni szerződés</vt:lpstr>
      <vt:lpstr>8.2. A NATO feladatrendszere</vt:lpstr>
      <vt:lpstr>8.3. A NATO napjainkban</vt:lpstr>
      <vt:lpstr>8.4. A NATO  Befogadó Nemzeti Támogatás</vt:lpstr>
      <vt:lpstr>8.5. A NATO válságkezelési rendszer</vt:lpstr>
      <vt:lpstr>9. fejezet Az EU biztonság- és védelempolitikája</vt:lpstr>
      <vt:lpstr>9.1.  Az EU biztonság-  és védelempolitikájának fejlődése</vt:lpstr>
      <vt:lpstr>9.2.  A közös biztonság- és védelempolitika</vt:lpstr>
      <vt:lpstr>10. fejezet Az Országvédelem</vt:lpstr>
      <vt:lpstr>10.1. Az országvédelem igazgatása</vt:lpstr>
      <vt:lpstr>10.2. Az országvédelem központi, területi és helyi szervei</vt:lpstr>
      <vt:lpstr>10.3. A nemzetgazdaság védelmi  felkészítése és mozgósítása</vt:lpstr>
      <vt:lpstr>Az országvédelemben közreműködő szervek</vt:lpstr>
      <vt:lpstr>11. fejezet Különleges jogrend</vt:lpstr>
      <vt:lpstr>11.1. Rendkívüli állapot</vt:lpstr>
      <vt:lpstr>11.2. Szükségállapot</vt:lpstr>
      <vt:lpstr>11.3. Megelőző védelmi helyzet</vt:lpstr>
      <vt:lpstr>11.4. Terrorveszélyhelyzet</vt:lpstr>
      <vt:lpstr>11.5. Váratlan támadás</vt:lpstr>
      <vt:lpstr>11.6. Veszélyhelyzet</vt:lpstr>
      <vt:lpstr>12. fejezet  A honvédelmi kötelezettségek  rendszere</vt:lpstr>
      <vt:lpstr>13. Fejezet Nemzetbiztonsági ismeretek</vt:lpstr>
      <vt:lpstr>13.1. A nemzetbiztonsági tevékenység alapjai</vt:lpstr>
      <vt:lpstr>13.2. A magyar nemzetbiztonsági szolgálatok jogállása és irányítása</vt:lpstr>
      <vt:lpstr>13.3. A magyar nemzetbiztonsági szolgálatok</vt:lpstr>
      <vt:lpstr>Az Információs Hivatal fő tevékenységi területei </vt:lpstr>
      <vt:lpstr>Az Alkotmányvédelmi Hivatal fő tevékenységi területei</vt:lpstr>
      <vt:lpstr>A Katonai Nemzetbiztonsági Szolgálat főbb tevékenységi területei</vt:lpstr>
      <vt:lpstr> A Nemzetbiztonsági Szakszolgálat főbb tevékenységi területe  </vt:lpstr>
      <vt:lpstr>A Terrorelhárítási Információs és Bűnügyi Elemző Központ fő tevékenységi területei</vt:lpstr>
      <vt:lpstr>13.4. A magyar nemzetbiztonsági szolgálatok működésének elvei</vt:lpstr>
      <vt:lpstr>13.5. A magyar nemzetbiztonsági szolgálatok intézkedései</vt:lpstr>
      <vt:lpstr>13.6. A titkos információgyűjtés</vt:lpstr>
      <vt:lpstr>13.7. A nemzetbiztonsági védelem és ellenőrzés</vt:lpstr>
      <vt:lpstr>13.8. A nemzetbiztonsági szolgálatok parlamenti ellenőrzése</vt:lpstr>
      <vt:lpstr>14. Fejezet A nemzeti minősített információk  védelme</vt:lpstr>
      <vt:lpstr>14.1. A minősített adatok védelméért  felelős szervek és személyek</vt:lpstr>
      <vt:lpstr>14.2. A nemzeti minősített információk  védelmének biztonsági elvei</vt:lpstr>
      <vt:lpstr>14.3. A nemzeti minősített információk  védelmének elemei</vt:lpstr>
      <vt:lpstr>14.3.1. A személyi biztonság</vt:lpstr>
      <vt:lpstr>14.3.2. Fizikai biztonság</vt:lpstr>
      <vt:lpstr>14.3.3. Az adminisztratív biztonság</vt:lpstr>
      <vt:lpstr>14.3.4. Az elektronikus információvédelem</vt:lpstr>
      <vt:lpstr>PowerPoint bemutató</vt:lpstr>
    </vt:vector>
  </TitlesOfParts>
  <Company>ZMNE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kovacsr</dc:creator>
  <cp:lastModifiedBy>Takács Marianna</cp:lastModifiedBy>
  <cp:revision>564</cp:revision>
  <cp:lastPrinted>2016-10-28T10:02:45Z</cp:lastPrinted>
  <dcterms:created xsi:type="dcterms:W3CDTF">2012-01-05T15:33:58Z</dcterms:created>
  <dcterms:modified xsi:type="dcterms:W3CDTF">2018-09-06T14:13:21Z</dcterms:modified>
</cp:coreProperties>
</file>