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48" r:id="rId4"/>
    <p:sldId id="267" r:id="rId5"/>
    <p:sldId id="268" r:id="rId6"/>
    <p:sldId id="269" r:id="rId7"/>
    <p:sldId id="270" r:id="rId8"/>
    <p:sldId id="271" r:id="rId9"/>
    <p:sldId id="272" r:id="rId10"/>
    <p:sldId id="349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350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351" r:id="rId31"/>
    <p:sldId id="294" r:id="rId32"/>
    <p:sldId id="295" r:id="rId33"/>
    <p:sldId id="352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258" r:id="rId8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87C520-51B2-2477-B551-8C2E98E614FB}" v="43" dt="2023-01-29T15:41:11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-133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9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1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41248"/>
            <a:ext cx="49784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1" y="841248"/>
            <a:ext cx="4980356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21536" y="1380744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03136" y="1380743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2241-1A25-4EDE-B7F2-A330FA5B0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2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828800"/>
            <a:ext cx="10864680" cy="3200399"/>
          </a:xfrm>
        </p:spPr>
        <p:txBody>
          <a:bodyPr>
            <a:noAutofit/>
          </a:bodyPr>
          <a:lstStyle/>
          <a:p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KÖZIGAZGATÁSI SZAKVIZSGA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ismeretek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II. modul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Jogalkotási és jogalkalmazási  ismeretek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278582"/>
            <a:ext cx="10864680" cy="855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hu-HU" altLang="hu-HU" i="0">
                <a:latin typeface="Verdana"/>
                <a:ea typeface="Verdana"/>
                <a:cs typeface="Times New Roman"/>
              </a:rPr>
              <a:t>Felülvizsgálat dátuma: 2024. </a:t>
            </a:r>
            <a:r>
              <a:rPr lang="hu-HU" altLang="hu-HU" i="0" dirty="0">
                <a:latin typeface="Verdana"/>
                <a:ea typeface="Verdana"/>
                <a:cs typeface="Times New Roman"/>
              </a:rPr>
              <a:t>január 30.</a:t>
            </a:r>
            <a:endParaRPr lang="hu-HU" altLang="hu-HU" sz="1600" i="0" dirty="0">
              <a:latin typeface="Verdana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Magyarország jogforrási rendszere</a:t>
            </a:r>
          </a:p>
        </p:txBody>
      </p:sp>
    </p:spTree>
    <p:extLst>
      <p:ext uri="{BB962C8B-B14F-4D97-AF65-F5344CB8AC3E}">
        <p14:creationId xmlns:p14="http://schemas.microsoft.com/office/powerpoint/2010/main" val="425865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1847528" y="1556792"/>
            <a:ext cx="8640960" cy="4680520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Az arra feljogosított állami szerveknek az a szabályozó aktusa, amelynek eredményeként az állami szervek meghatározott társadalmi viszonyokba beavatkozási lehetőséget, felhatalmazást kapnak.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(anyagi)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627063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jogalkotó szerv.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Külső (alaki)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 külső megjelenési formája, a jogi norma (jogalkotó tevékenység).</a:t>
            </a:r>
          </a:p>
          <a:p>
            <a:pPr marL="4763">
              <a:spcBef>
                <a:spcPts val="0"/>
              </a:spcBef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 </a:t>
            </a:r>
          </a:p>
          <a:p>
            <a:pPr marL="4763">
              <a:spcBef>
                <a:spcPts val="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43673" y="363539"/>
            <a:ext cx="6120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jogforrás fogalma</a:t>
            </a:r>
          </a:p>
        </p:txBody>
      </p:sp>
    </p:spTree>
    <p:extLst>
      <p:ext uri="{BB962C8B-B14F-4D97-AF65-F5344CB8AC3E}">
        <p14:creationId xmlns:p14="http://schemas.microsoft.com/office/powerpoint/2010/main" val="206007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/>
          </p:cNvSpPr>
          <p:nvPr>
            <p:ph type="body" idx="4294967295"/>
          </p:nvPr>
        </p:nvSpPr>
        <p:spPr>
          <a:xfrm>
            <a:off x="2135560" y="1484784"/>
            <a:ext cx="74676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magyar jogrendszer 3 jogrend forrásaiból épül fel: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hazai, belső (magyar)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nemzetközi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Európai Unió jogrendje.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3143672" y="116633"/>
            <a:ext cx="61926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jogrendszer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369331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>
          <a:xfrm>
            <a:off x="2063552" y="1556792"/>
            <a:ext cx="7467600" cy="5112568"/>
          </a:xfrm>
        </p:spPr>
        <p:txBody>
          <a:bodyPr>
            <a:normAutofit fontScale="92500"/>
          </a:bodyPr>
          <a:lstStyle/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Alaptörvény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AB határozatok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Sarkalatos tv. 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„Feles” tv. -------------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Korm. rend. ---- MNB E. rend. 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tagjainak rendelete 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szervek rendelete 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Kúria önkormányzati határozatai 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rendeletei 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----------------------------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Közjogi szervezetszabályozó eszközök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063552" y="356463"/>
            <a:ext cx="746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jogforrási 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61787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535584" y="235527"/>
            <a:ext cx="9132416" cy="637309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hu-HU" altLang="hu-HU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buNone/>
              <a:defRPr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Belső (anyagi) jogforrás 		</a:t>
            </a:r>
            <a:r>
              <a:rPr 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Külső (alaki) jogforrás</a:t>
            </a:r>
          </a:p>
          <a:p>
            <a:pPr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defRPr/>
            </a:pPr>
            <a:endParaRPr lang="hu-HU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283"/>
              </a:spcAft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Országgyűlés				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Magyarország Alaptörvénye, 						       valamint törvény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NET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(1989. október 23-án megszűnt)</a:t>
            </a:r>
            <a:r>
              <a:rPr lang="hu-HU" sz="29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	     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törvényerejű rendelet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 			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Magyar Nemzeti Bank elnöke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 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(a miniszterelnök és a miniszterek)</a:t>
            </a: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 vezetője 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képviselő-testülete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hu-HU" altLang="hu-HU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Rendeletalkotás különleges jogrendben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hu-HU" altLang="hu-HU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	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hu-HU" altLang="hu-HU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299882" y="1794791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6240016" y="249289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6240016" y="2780928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299882" y="357301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7013314" y="4212704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894807" y="5904802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6240016" y="213285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773448" y="1050000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21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4294967295"/>
          </p:nvPr>
        </p:nvSpPr>
        <p:spPr>
          <a:xfrm>
            <a:off x="1703512" y="1772817"/>
            <a:ext cx="4825034" cy="47525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keletkezéséhez kötődik.</a:t>
            </a:r>
          </a:p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Feltételei: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jogszabályt megfelelő a jogalkotó hatáskörrel felruházott szerv megfelelő eljárás során alkossa;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illeszkedjék a jogforrási hierarchiába;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feleljen meg a megalkotásra előírt speciális eljárási szabályoknak;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megfelelően legyen kihirdetve.</a:t>
            </a:r>
            <a:endParaRPr lang="hu-HU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381498" y="107039"/>
            <a:ext cx="72221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jogszabályok </a:t>
            </a:r>
          </a:p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érvényessége és hatályossága</a:t>
            </a:r>
          </a:p>
        </p:txBody>
      </p:sp>
      <p:sp>
        <p:nvSpPr>
          <p:cNvPr id="5" name="Tartalom helye 5"/>
          <p:cNvSpPr>
            <a:spLocks noGrp="1"/>
          </p:cNvSpPr>
          <p:nvPr>
            <p:ph sz="quarter" idx="4294967295"/>
          </p:nvPr>
        </p:nvSpPr>
        <p:spPr>
          <a:xfrm>
            <a:off x="6600056" y="1772816"/>
            <a:ext cx="3888432" cy="47525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adott jogi norma meghatározott időben, meghatározott területen és meghatározott személyi körre nézve alkalmazandó, illetve alkalmazható.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időbeli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területi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személyi hatály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zöveg helye 2"/>
          <p:cNvSpPr>
            <a:spLocks noGrp="1"/>
          </p:cNvSpPr>
          <p:nvPr>
            <p:ph type="body" idx="1"/>
          </p:nvPr>
        </p:nvSpPr>
        <p:spPr>
          <a:xfrm>
            <a:off x="1925972" y="1307367"/>
            <a:ext cx="4040187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</a:t>
            </a:r>
          </a:p>
        </p:txBody>
      </p:sp>
      <p:sp>
        <p:nvSpPr>
          <p:cNvPr id="8" name="Szöveg helye 4"/>
          <p:cNvSpPr>
            <a:spLocks noGrp="1"/>
          </p:cNvSpPr>
          <p:nvPr>
            <p:ph type="body" sz="quarter" idx="3"/>
          </p:nvPr>
        </p:nvSpPr>
        <p:spPr>
          <a:xfrm>
            <a:off x="6672065" y="1307367"/>
            <a:ext cx="3744913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Hatályosság</a:t>
            </a:r>
          </a:p>
        </p:txBody>
      </p:sp>
    </p:spTree>
    <p:extLst>
      <p:ext uri="{BB962C8B-B14F-4D97-AF65-F5344CB8AC3E}">
        <p14:creationId xmlns:p14="http://schemas.microsoft.com/office/powerpoint/2010/main" val="229338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7404" y="1484314"/>
            <a:ext cx="8208836" cy="5373687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A jogszabály-alkotás követelményei: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az Alaptörvényből eredő tartalmi és formai követelményeknek,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illeszkedjen a jogrendszer egységébe,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nemzetközi jogból és az európai uniós jogból eredő kötelezettségeknek,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jogalkotás szakmai követelményeinek,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szabályozás nem lehet indokolatlanul párhuzamos vagy többszintű.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jogszabályban nem ismételhető meg az Alaptörvény vagy olyan jogszabály rendelkezése, amellyel a jogszabály az Alaptörvény alapján nem lehet ellentétes.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56038" y="283985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568232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4825" y="1484314"/>
            <a:ext cx="8713663" cy="4897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azonos vagy hasonló életviszonyokat azonos vagy hasonló módon, szabályozási szintenként lehetőleg ugyanabban a jogszabályban kell szabályozni.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jogbiztonság elvének érvényesülése.</a:t>
            </a:r>
          </a:p>
          <a:p>
            <a:pPr marL="0" indent="0">
              <a:buNone/>
            </a:pPr>
            <a:endParaRPr lang="hu-HU" altLang="hu-H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jogbiztonság megköveteli, hogy a jogszabály szövege értelmes és világos, a jogalkalmazás során felismerhető normatartalmat hordozzon (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normavilágosság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ún. „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salátatörvények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” gyakorlata.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955490" y="256276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524428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/>
          </p:cNvSpPr>
          <p:nvPr>
            <p:ph type="body" idx="4294967295"/>
          </p:nvPr>
        </p:nvSpPr>
        <p:spPr>
          <a:xfrm>
            <a:off x="1774826" y="1628776"/>
            <a:ext cx="8435975" cy="4752975"/>
          </a:xfrm>
        </p:spPr>
        <p:txBody>
          <a:bodyPr/>
          <a:lstStyle/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Kúria által alkotott kötelező jogforrások: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jogegységi határozat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önkormányzati határozat</a:t>
            </a:r>
          </a:p>
          <a:p>
            <a:pPr marL="0" indent="12700">
              <a:buNone/>
            </a:pPr>
            <a:endParaRPr lang="hu-HU" altLang="hu-HU" sz="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bírói esetjog (precedensjog)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Az egységes jogértelmezést segítő, nem kötelező jogforrások: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Kollégiumi vélemény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Nemzeti Választási Bizottság iránymutatásai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Szokásjog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071813" y="116633"/>
            <a:ext cx="64085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 további, sajátos forrásai</a:t>
            </a:r>
          </a:p>
        </p:txBody>
      </p:sp>
    </p:spTree>
    <p:extLst>
      <p:ext uri="{BB962C8B-B14F-4D97-AF65-F5344CB8AC3E}">
        <p14:creationId xmlns:p14="http://schemas.microsoft.com/office/powerpoint/2010/main" val="2841770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700808"/>
            <a:ext cx="8281169" cy="43924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határozat: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Országgyűlés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Kormány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más testületi központi államigazgatási szerv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Alkotmánybíróság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Költségvetési Tanács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tárgya kizárólag saját szervezete és működése, tevékenysége, valamint cselekvési programja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093529" y="315813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230495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1742340" y="2468457"/>
            <a:ext cx="9144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Szerzők: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1-2. fejezet: Dr. Téglási András –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fejezet: Dr. Gáva Krisztián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4-5. fejezet: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26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703512" y="1484784"/>
            <a:ext cx="8640960" cy="504028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utasítás: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köztársasági 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Miniszterelnök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központi államigazgatási szerv vezetője </a:t>
            </a:r>
          </a:p>
          <a:p>
            <a:pPr marL="304800" lvl="2" indent="0">
              <a:lnSpc>
                <a:spcPct val="80000"/>
              </a:lnSpc>
              <a:buNone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   (a Kormány és más testületi államigazgatási szerv kivételével)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OBH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legfőbb ügyész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az alapvető jogok biztosa,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MNB elnöke, ÁSZ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/>
                <a:ea typeface="Verdana"/>
              </a:rPr>
              <a:t>fővárosi és vármegyei kormányhivatal vezetője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/>
                <a:ea typeface="Verdana"/>
              </a:rPr>
              <a:t>a polgármester, a főpolgármester, a vármegyei közgyűlés elnöke és a jegyző jogosult. </a:t>
            </a: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3400" lvl="2">
              <a:lnSpc>
                <a:spcPct val="80000"/>
              </a:lnSpc>
            </a:pPr>
            <a:r>
              <a:rPr lang="hu-HU" altLang="hu-HU" u="sng" dirty="0">
                <a:latin typeface="Verdana" panose="020B0604030504040204" pitchFamily="34" charset="0"/>
                <a:ea typeface="Verdana" panose="020B0604030504040204" pitchFamily="34" charset="0"/>
              </a:rPr>
              <a:t>tárgya: 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vezetése, az irányítása vagy a felügyelete alá tartozó szervek szervezete és működése, valamint tevékenysége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819137" y="284455"/>
            <a:ext cx="84097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367339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119149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jogalkotási eljárás és jogszabály-szerkesztési ismeretek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 fejezet</a:t>
            </a:r>
          </a:p>
        </p:txBody>
      </p:sp>
    </p:spTree>
    <p:extLst>
      <p:ext uri="{BB962C8B-B14F-4D97-AF65-F5344CB8AC3E}">
        <p14:creationId xmlns:p14="http://schemas.microsoft.com/office/powerpoint/2010/main" val="2319652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églalap 3"/>
          <p:cNvSpPr>
            <a:spLocks noChangeArrowheads="1"/>
          </p:cNvSpPr>
          <p:nvPr/>
        </p:nvSpPr>
        <p:spPr bwMode="auto">
          <a:xfrm>
            <a:off x="2292067" y="1424684"/>
            <a:ext cx="14750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Előkészítés</a:t>
            </a:r>
          </a:p>
        </p:txBody>
      </p:sp>
      <p:sp>
        <p:nvSpPr>
          <p:cNvPr id="26632" name="Téglalap 4"/>
          <p:cNvSpPr>
            <a:spLocks noChangeArrowheads="1"/>
          </p:cNvSpPr>
          <p:nvPr/>
        </p:nvSpPr>
        <p:spPr bwMode="auto">
          <a:xfrm>
            <a:off x="2384841" y="3113636"/>
            <a:ext cx="13083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Elfogadás</a:t>
            </a:r>
          </a:p>
        </p:txBody>
      </p:sp>
      <p:sp>
        <p:nvSpPr>
          <p:cNvPr id="26635" name="Téglalap 7"/>
          <p:cNvSpPr>
            <a:spLocks noChangeArrowheads="1"/>
          </p:cNvSpPr>
          <p:nvPr/>
        </p:nvSpPr>
        <p:spPr bwMode="auto">
          <a:xfrm>
            <a:off x="4347739" y="1377367"/>
            <a:ext cx="54726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Tervezés (jogalkotási terv)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 elkészítése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Tervezetek véleményezése </a:t>
            </a:r>
            <a:b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(közigazgatási, társadalmi egyeztetés) 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Jogalkotó elé terjesztés</a:t>
            </a:r>
          </a:p>
        </p:txBody>
      </p:sp>
      <p:sp>
        <p:nvSpPr>
          <p:cNvPr id="26636" name="Téglalap 8"/>
          <p:cNvSpPr>
            <a:spLocks noChangeArrowheads="1"/>
          </p:cNvSpPr>
          <p:nvPr/>
        </p:nvSpPr>
        <p:spPr bwMode="auto">
          <a:xfrm>
            <a:off x="4871130" y="3125931"/>
            <a:ext cx="43992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 aktusa</a:t>
            </a:r>
          </a:p>
        </p:txBody>
      </p:sp>
      <p:sp>
        <p:nvSpPr>
          <p:cNvPr id="4" name="Téglalap 3"/>
          <p:cNvSpPr/>
          <p:nvPr/>
        </p:nvSpPr>
        <p:spPr>
          <a:xfrm>
            <a:off x="3647728" y="260649"/>
            <a:ext cx="36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jogalkotás szakaszai</a:t>
            </a:r>
          </a:p>
        </p:txBody>
      </p:sp>
      <p:sp>
        <p:nvSpPr>
          <p:cNvPr id="18" name="Téglalap 3"/>
          <p:cNvSpPr>
            <a:spLocks noChangeArrowheads="1"/>
          </p:cNvSpPr>
          <p:nvPr/>
        </p:nvSpPr>
        <p:spPr bwMode="auto">
          <a:xfrm>
            <a:off x="1862142" y="1316963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églalap 3"/>
          <p:cNvSpPr>
            <a:spLocks noChangeArrowheads="1"/>
          </p:cNvSpPr>
          <p:nvPr/>
        </p:nvSpPr>
        <p:spPr bwMode="auto">
          <a:xfrm>
            <a:off x="1862143" y="3064376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églalap 3"/>
          <p:cNvSpPr>
            <a:spLocks noChangeArrowheads="1"/>
          </p:cNvSpPr>
          <p:nvPr/>
        </p:nvSpPr>
        <p:spPr bwMode="auto">
          <a:xfrm>
            <a:off x="1866821" y="3943618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églalap 5"/>
          <p:cNvSpPr>
            <a:spLocks noChangeArrowheads="1"/>
          </p:cNvSpPr>
          <p:nvPr/>
        </p:nvSpPr>
        <p:spPr bwMode="auto">
          <a:xfrm>
            <a:off x="2328736" y="4051339"/>
            <a:ext cx="13644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Kihirdetés</a:t>
            </a:r>
          </a:p>
        </p:txBody>
      </p:sp>
      <p:sp>
        <p:nvSpPr>
          <p:cNvPr id="12" name="Téglalap 2"/>
          <p:cNvSpPr>
            <a:spLocks noChangeArrowheads="1"/>
          </p:cNvSpPr>
          <p:nvPr/>
        </p:nvSpPr>
        <p:spPr bwMode="auto">
          <a:xfrm>
            <a:off x="4871130" y="3841761"/>
            <a:ext cx="5473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Jogilag szabályozott módon, helyen, formában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történő nyilvánosságra hozatal, az érvényesség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feltétele</a:t>
            </a:r>
          </a:p>
        </p:txBody>
      </p:sp>
      <p:sp>
        <p:nvSpPr>
          <p:cNvPr id="13" name="Téglalap 3"/>
          <p:cNvSpPr>
            <a:spLocks noChangeArrowheads="1"/>
          </p:cNvSpPr>
          <p:nvPr/>
        </p:nvSpPr>
        <p:spPr bwMode="auto">
          <a:xfrm>
            <a:off x="1862141" y="5228330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églalap 6"/>
          <p:cNvSpPr>
            <a:spLocks noChangeArrowheads="1"/>
          </p:cNvSpPr>
          <p:nvPr/>
        </p:nvSpPr>
        <p:spPr bwMode="auto">
          <a:xfrm>
            <a:off x="2272028" y="5228330"/>
            <a:ext cx="1884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Hatályosulás</a:t>
            </a:r>
            <a:endParaRPr lang="hu-HU" altLang="hu-HU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vizsgálata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4599418" y="5151385"/>
            <a:ext cx="4968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Utólagos hatásvizsgálat</a:t>
            </a: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Jogszabályok tartalmi felülvizsgálata: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a) módosítások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b) dereguláció</a:t>
            </a:r>
          </a:p>
        </p:txBody>
      </p:sp>
      <p:cxnSp>
        <p:nvCxnSpPr>
          <p:cNvPr id="16" name="Egyenes összekötő 15"/>
          <p:cNvCxnSpPr/>
          <p:nvPr/>
        </p:nvCxnSpPr>
        <p:spPr>
          <a:xfrm>
            <a:off x="1659639" y="3717032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771933" y="2840903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1659639" y="4949757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46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3" y="978988"/>
            <a:ext cx="9258169" cy="5879012"/>
          </a:xfrm>
        </p:spPr>
        <p:txBody>
          <a:bodyPr>
            <a:noAutofit/>
          </a:bodyPr>
          <a:lstStyle/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Fogalma: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jogi túlszabályozottság mérséklését célzó jogalkotói tevékenység.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Fajtái: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technikai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dereguláció,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tartalmi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dereguláció.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 dereguláció keretében hatályon kívül helyezendő, illetve 	módosítandó: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elavult, szükségtelenné vált,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jogrendszer egységébe nem illeszkedő,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szabályozási cél sérelme nélkül egyszerűsíthető, a jogszabály címzettjei számára gyorsabb, kevésbé költséges eljárásokat eredményező szabályozással felváltható,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normatív tartalom nélküli, tartalmilag kiüresedett vagy egyébként alkalmazhatatlan, vagy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indokolatlanul párhuzamos vagy többszintű szabályozást megvalósító jogszabályi rendelkezés.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automatikus deregulációt biztosító rendelkezések a 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Jat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.-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3071664" y="332657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</a:t>
            </a:r>
          </a:p>
        </p:txBody>
      </p:sp>
    </p:spTree>
    <p:extLst>
      <p:ext uri="{BB962C8B-B14F-4D97-AF65-F5344CB8AC3E}">
        <p14:creationId xmlns:p14="http://schemas.microsoft.com/office/powerpoint/2010/main" val="1161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628801"/>
            <a:ext cx="8425631" cy="4895825"/>
          </a:xfrm>
        </p:spPr>
        <p:txBody>
          <a:bodyPr/>
          <a:lstStyle/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nyelv szabályainak megfelelő, világos, közérthető és ellentmondásmentes szövegezés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normatartalom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kijelentő mondat, egyes szám harmadik személy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következetes fogalomhasználat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rövid megjelölések megfelelő használata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felsorolások elemei közötti kapcsolat egyértelmű kifejezése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egyedi cím, utolsó szóhoz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-ról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-ről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rag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hivatkozások helyes alkalmazása – rugalmas, merev hivatkozás</a:t>
            </a:r>
          </a:p>
        </p:txBody>
      </p:sp>
      <p:sp>
        <p:nvSpPr>
          <p:cNvPr id="2" name="Téglalap 1"/>
          <p:cNvSpPr/>
          <p:nvPr/>
        </p:nvSpPr>
        <p:spPr>
          <a:xfrm>
            <a:off x="2387433" y="339281"/>
            <a:ext cx="763385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szövegezésének alapvető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87611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35561" y="1772816"/>
            <a:ext cx="8281615" cy="4896272"/>
          </a:xfrm>
        </p:spPr>
        <p:txBody>
          <a:bodyPr/>
          <a:lstStyle/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Preambulum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(törvény esetében)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Bevezető rész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(rendelet esetében)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Általános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Részletes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lnSpc>
                <a:spcPct val="150000"/>
              </a:lnSpc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6008" y="207819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2588286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775520" y="1412776"/>
            <a:ext cx="9044880" cy="5040288"/>
          </a:xfrm>
        </p:spPr>
        <p:txBody>
          <a:bodyPr>
            <a:noAutofit/>
          </a:bodyPr>
          <a:lstStyle/>
          <a:p>
            <a:pPr marL="177800" indent="0">
              <a:spcBef>
                <a:spcPts val="1800"/>
              </a:spcBef>
              <a:buClr>
                <a:schemeClr val="tx1"/>
              </a:buClr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20700"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 vagy eredeti jogalkotói hatáskörben kiadott kormányrendelet-tervezet esetében felhatalmazó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hatályba léptető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átmeneti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törvény tervezete esetében a törvény vagy törvényi rendelkezés sarkalatosságára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jogalkotásra vonatkozó európai uniós követelményekre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módosító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hatályon kívül helyező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hatályba nem lépéséről szóló rendelkezések.</a:t>
            </a:r>
          </a:p>
          <a:p>
            <a:pPr marL="177800" indent="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3246" y="212447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1509366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 bwMode="auto">
          <a:xfrm>
            <a:off x="1703512" y="1412776"/>
            <a:ext cx="8784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metodika: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 logikai, döntési folyamat, a döntés kialakításának módszere, amelynek alkalmazásával a jogi szabályozás tartalma a jogalkotásban részt vevők által kialakításra kerül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taktika: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 által meghatározott, külső eljárási mechanizmus, amelynek rendjében és fázisain keresztül az érvényes jogi szabályozás megszülethet 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hatásvizsgálat: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jogalkotói döntés megalapozása, a jogszabályok hatékonyságának növelése, valamint a minőségi jogalkotás elősegítése céljával végzett elemzés, amely a becsült költségek és következmények, valamint az egyedi, váratlan következmények kockázata tekintetében nyújt tájékoztatást a döntéshozónak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1991544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2676471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>
            <a:spLocks noGrp="1"/>
          </p:cNvSpPr>
          <p:nvPr>
            <p:ph idx="1"/>
          </p:nvPr>
        </p:nvSpPr>
        <p:spPr bwMode="auto">
          <a:xfrm>
            <a:off x="1775520" y="831273"/>
            <a:ext cx="8712968" cy="577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közigazgatási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jogszabálytervezeteknek a Kormány ügyrendjében meghatározott címzetteknek véleményezés céljából történő megküldése, a tervezetek véleményezése és a véleményeltérések lehetőség szerinti feloldását szolgáló konzultáció folyamata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társadalmi egyeztetés:</a:t>
            </a: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közigazgatáson kívüli véleményezése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azon formája, amelynek során a jogszabálytervezetet és annak indokolását az erre kijelölt honlapon nyilvánosságra kell hozni, és amelyről bárki véleményt nyilváníthat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közvetlen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formája, a jogszabálytervezetnek a jogszabály előkészítéséért felelős miniszterrel kötött stratégiai partnerségi megállapodásokban részes partnerszervezetekkel történő egyeztetése 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2495600" y="260648"/>
            <a:ext cx="7467600" cy="57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3334935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72816"/>
            <a:ext cx="8147248" cy="319695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előterjesztés:</a:t>
            </a:r>
          </a:p>
          <a:p>
            <a:pPr marL="271463" indent="0">
              <a:buNone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jogszabálytervezetet döntésre előkészítő irat, amely tartalmazza a döntés megalapozásához szükséges információkat, a döntési javaslatot és a jogszabálytervezet szövegét, indokolását, valamint a hatásvizsgálati lapot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2495600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122652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jogalkotás tartalmi kérdései</a:t>
            </a:r>
          </a:p>
        </p:txBody>
      </p:sp>
    </p:spTree>
    <p:extLst>
      <p:ext uri="{BB962C8B-B14F-4D97-AF65-F5344CB8AC3E}">
        <p14:creationId xmlns:p14="http://schemas.microsoft.com/office/powerpoint/2010/main" val="2668401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jogalkalmazási ismeretek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fejezet</a:t>
            </a:r>
          </a:p>
        </p:txBody>
      </p:sp>
    </p:spTree>
    <p:extLst>
      <p:ext uri="{BB962C8B-B14F-4D97-AF65-F5344CB8AC3E}">
        <p14:creationId xmlns:p14="http://schemas.microsoft.com/office/powerpoint/2010/main" val="390503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784976" cy="4419600"/>
          </a:xfrm>
        </p:spPr>
        <p:txBody>
          <a:bodyPr rtlCol="0">
            <a:noAutofit/>
          </a:bodyPr>
          <a:lstStyle/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Közfeladat megvalósítását szolgáló jogalkalmazó tevékenység:    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54133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anyagi jogviszonyok (meghatározott jogok, illetve kötelezettségek) a döntés következményeképpen jönnek létre (konstitutív jogalkalmazói döntés).</a:t>
            </a: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Jogvédelmi célú jogalkalmazó tevékenység: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jogalkalmazó szerv döntése egy korábbi időszakot vesz alapul, egy már korábban létrejött anyagi jogi jogviszonyt, annak fennállását vagy hiányát bírálja el. A jogalkalmazó döntése nem keletkeztet új anyagi jogviszonyt, csupán megállapítja a létező jogviszonyt (deklaratív jogalkalmazói döntés).</a:t>
            </a:r>
          </a:p>
          <a:p>
            <a:pPr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59530"/>
            <a:ext cx="5876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Jogalkalmazás</a:t>
            </a:r>
          </a:p>
        </p:txBody>
      </p:sp>
    </p:spTree>
    <p:extLst>
      <p:ext uri="{BB962C8B-B14F-4D97-AF65-F5344CB8AC3E}">
        <p14:creationId xmlns:p14="http://schemas.microsoft.com/office/powerpoint/2010/main" val="2256498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03219" y="5976971"/>
            <a:ext cx="3871296" cy="688908"/>
          </a:xfrm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75685" y="2927351"/>
            <a:ext cx="3441490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0541" y="5949951"/>
            <a:ext cx="3738884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5094289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4238626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47529" y="34290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79279" y="25654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91979" y="1706564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30463" y="1879600"/>
            <a:ext cx="2712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Eljárás megindítása</a:t>
            </a:r>
          </a:p>
        </p:txBody>
      </p:sp>
      <p:sp>
        <p:nvSpPr>
          <p:cNvPr id="5" name="Téglalap 4"/>
          <p:cNvSpPr/>
          <p:nvPr/>
        </p:nvSpPr>
        <p:spPr>
          <a:xfrm>
            <a:off x="1907225" y="2705100"/>
            <a:ext cx="378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Konkrét tényállás tisztázása</a:t>
            </a:r>
          </a:p>
        </p:txBody>
      </p:sp>
      <p:sp>
        <p:nvSpPr>
          <p:cNvPr id="6" name="Téglalap 5"/>
          <p:cNvSpPr/>
          <p:nvPr/>
        </p:nvSpPr>
        <p:spPr>
          <a:xfrm>
            <a:off x="2960688" y="3573463"/>
            <a:ext cx="1490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Bizonyítás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2451101" y="4398963"/>
            <a:ext cx="2823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meghozatala</a:t>
            </a:r>
          </a:p>
        </p:txBody>
      </p:sp>
      <p:sp>
        <p:nvSpPr>
          <p:cNvPr id="8" name="Téglalap 7"/>
          <p:cNvSpPr/>
          <p:nvPr/>
        </p:nvSpPr>
        <p:spPr>
          <a:xfrm>
            <a:off x="2724151" y="5253038"/>
            <a:ext cx="2125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közlése</a:t>
            </a:r>
          </a:p>
        </p:txBody>
      </p:sp>
      <p:sp>
        <p:nvSpPr>
          <p:cNvPr id="9" name="Téglalap 8"/>
          <p:cNvSpPr/>
          <p:nvPr/>
        </p:nvSpPr>
        <p:spPr>
          <a:xfrm>
            <a:off x="2974975" y="6108700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Ellenőrzés</a:t>
            </a:r>
          </a:p>
        </p:txBody>
      </p:sp>
      <p:sp>
        <p:nvSpPr>
          <p:cNvPr id="10" name="Téglalap 9"/>
          <p:cNvSpPr/>
          <p:nvPr/>
        </p:nvSpPr>
        <p:spPr>
          <a:xfrm>
            <a:off x="7226301" y="3054350"/>
            <a:ext cx="3225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Jogszabály értelmezése</a:t>
            </a:r>
          </a:p>
        </p:txBody>
      </p:sp>
      <p:sp>
        <p:nvSpPr>
          <p:cNvPr id="11" name="Téglalap 10"/>
          <p:cNvSpPr/>
          <p:nvPr/>
        </p:nvSpPr>
        <p:spPr>
          <a:xfrm>
            <a:off x="6675891" y="6094413"/>
            <a:ext cx="3878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Szankció, illetve végrehajtás</a:t>
            </a:r>
          </a:p>
        </p:txBody>
      </p:sp>
      <p:sp>
        <p:nvSpPr>
          <p:cNvPr id="42003" name="Egyenes összekötő 19"/>
          <p:cNvSpPr>
            <a:spLocks noChangeShapeType="1"/>
          </p:cNvSpPr>
          <p:nvPr/>
        </p:nvSpPr>
        <p:spPr bwMode="auto">
          <a:xfrm flipH="1">
            <a:off x="6456364" y="2066926"/>
            <a:ext cx="1587" cy="2536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4" name="Egyenes összekötő 20"/>
          <p:cNvSpPr>
            <a:spLocks noChangeShapeType="1"/>
          </p:cNvSpPr>
          <p:nvPr/>
        </p:nvSpPr>
        <p:spPr bwMode="auto">
          <a:xfrm flipH="1">
            <a:off x="5549900" y="4584700"/>
            <a:ext cx="908050" cy="19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5" name="Egyenes összekötő 21"/>
          <p:cNvSpPr>
            <a:spLocks noChangeShapeType="1"/>
          </p:cNvSpPr>
          <p:nvPr/>
        </p:nvSpPr>
        <p:spPr bwMode="auto">
          <a:xfrm flipH="1">
            <a:off x="5630864" y="2068513"/>
            <a:ext cx="82708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6" name="Egyenes összekötő 22"/>
          <p:cNvSpPr>
            <a:spLocks noChangeShapeType="1"/>
          </p:cNvSpPr>
          <p:nvPr/>
        </p:nvSpPr>
        <p:spPr bwMode="auto">
          <a:xfrm>
            <a:off x="6456364" y="3278189"/>
            <a:ext cx="473075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7" name="Egyenes összekötő 23"/>
          <p:cNvSpPr>
            <a:spLocks noChangeShapeType="1"/>
          </p:cNvSpPr>
          <p:nvPr/>
        </p:nvSpPr>
        <p:spPr bwMode="auto">
          <a:xfrm>
            <a:off x="5586413" y="6319839"/>
            <a:ext cx="1084262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3100140" y="359530"/>
            <a:ext cx="5876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jogalkalmazás folyamata</a:t>
            </a:r>
          </a:p>
        </p:txBody>
      </p:sp>
    </p:spTree>
    <p:extLst>
      <p:ext uri="{BB962C8B-B14F-4D97-AF65-F5344CB8AC3E}">
        <p14:creationId xmlns:p14="http://schemas.microsoft.com/office/powerpoint/2010/main" val="58320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fejezet</a:t>
            </a:r>
          </a:p>
        </p:txBody>
      </p:sp>
    </p:spTree>
    <p:extLst>
      <p:ext uri="{BB962C8B-B14F-4D97-AF65-F5344CB8AC3E}">
        <p14:creationId xmlns:p14="http://schemas.microsoft.com/office/powerpoint/2010/main" val="73584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64875"/>
            <a:ext cx="8856984" cy="54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jogalkalmazás a közigazgatási jogalkalmazásnál szűkebb fogalom;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Rendkívül fontos, hogy a közigazgatási eljárási szabályok ne legyenek túl bonyolultak, ne okozzanak felesleges terheket a hatóságok és az ügyfelek számára, gyorsan és egyszerűen lefolytathatók, kiszámíthatók legyenek;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jog területén is beszélhetünk anyagi jogi és eljárási jogi szabályokról;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Ugyanakkor a közigazgatási jogban némiképp speciálisan alakul az anyagi és az alaki szabályok egymáshoz való viszonya: noha általános anyagi kódexünk nincs, egy általános alaki jogi, eljárási jogszabályunk van, mégpedig a 2018. január 1. napjától az általános közigazgatási rendtartásról szóló 2016. évi CL. törvény (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.) rendelkezései alkalmazandók.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207568" y="115074"/>
            <a:ext cx="75011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rendszertani jellemzői</a:t>
            </a:r>
          </a:p>
        </p:txBody>
      </p:sp>
    </p:spTree>
    <p:extLst>
      <p:ext uri="{BB962C8B-B14F-4D97-AF65-F5344CB8AC3E}">
        <p14:creationId xmlns:p14="http://schemas.microsoft.com/office/powerpoint/2010/main" val="4151532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419600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 a jogi hatás kiváltására alkalmas döntések, az aktusok előkészítésének, meghozatalának és érvényesítésének alaki rendje, vagyis az aktusok megalkotásának szabályozott folyamata az egyes közigazgatási szervek eljárásának rendje.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eljárások mindig eljárási cselekmények láncolatából állnak össze. 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ennek megfelelően a közigazgatási szervek közül a hatósági jogkörrel felruházott hatóságok, valamint a velük kapcsolatba kerülő ügyfelek, illetve egyéb személyek olyan eljárási cselekményeinek az összessége, amelynek szabályai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vagy egyéb közigazgatási jogszabályban meghatározottak.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22418" y="319172"/>
            <a:ext cx="6747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 hatósági eljárás és eljárásjog fogalma</a:t>
            </a:r>
          </a:p>
        </p:txBody>
      </p:sp>
    </p:spTree>
    <p:extLst>
      <p:ext uri="{BB962C8B-B14F-4D97-AF65-F5344CB8AC3E}">
        <p14:creationId xmlns:p14="http://schemas.microsoft.com/office/powerpoint/2010/main" val="3493032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556792"/>
            <a:ext cx="8928992" cy="4536504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eljárásjogunk szabályozásának története különböző törvények elfogadásában öltött testet az 1950-es évektől napjainkig. Az Et., az Áe.,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., majd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szabályozás módszere tekintetében is egymásra épülő jogszabálynak tekinthető: az Et., illetve az Áe. egy rendkívül rövid, könnyen alkalmazható, egyszerű nyelvezetű törvény volt;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kilencvenes évek második felében egyre inkább felerősödött a közigazgatási eljárási szabályok újragondolásának igénye;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rendszerváltást követően jelentősen megváltozott a magyar közigazgatás.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16842" y="372173"/>
            <a:ext cx="9158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5.1. alfejezet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0590" y="1844824"/>
            <a:ext cx="8363272" cy="44196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2000-es évek elején kidolgozásra kerültek egy új eljárási kódex szabályai.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igyekezett az Áe. korábbi struktúráját és alapintézményeit megőrizni, azonban a „túlszabályozás” csapdájába esett.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2014-2020: Közigazgatás- és Közszolgáltatás-fejlesztési Stratégia.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nagymértékben épít a korábbi jól bevált jogintézmények és szabályok átvételére, csak lényegesen egyszerűbb formában, a jogalkotó tényleges általános kódex megalkotását tűzte ki célul.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eljárásjog egyes irányadó jogintézményeinek, alapelveinek kimunkálása megjelenik a nemzetközi és az uniós dokumentumokban is (pl.: Alapjogi Charta, A helyes hivatali magatartás európai kódexe, az uniós és a nemzetközi esetjog).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100140" y="430008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2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74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2754" y="1628800"/>
            <a:ext cx="8965260" cy="44196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ún. alapelv csoportokat nevesít, amelyen belül néhol további alapelveket, illetve irányadó szabályokat fogalmaz meg.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714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Ennek megfelelően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által nevesített alapelv csoportok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alábbiak:</a:t>
            </a:r>
          </a:p>
          <a:p>
            <a:pPr marL="271463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jogszerűség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hivatalbóliság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hatékonyság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ügyfélre vonatkozó alapelvek;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jóhiszeműség elve és a bizalmi elv.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83298" y="430349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54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891" y="978987"/>
            <a:ext cx="9725891" cy="575432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1. A jogszerűség elve 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leszögezi, hogy a közigazgatási hatóság jogszabály felhatalmazása alapján, hatáskörét a jogszabály keretei között, rendeltetésszerűen gyakorolva jár el.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hatásköre gyakorlása során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szakszerűség, az egyszerűség,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való együttműködés és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jóhiszeműség követelményeinek megfelelően,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előtti egyenlőség és az egyenlő bánásmód követelményét megtartva, indokolatlan megkülönböztetés és részrehajlás nélkül,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jogszabályban meghatározott határidőn belül,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észszerű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időben jár el.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 A </a:t>
            </a:r>
            <a:r>
              <a:rPr lang="hu-HU" sz="6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elve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vagy más néven ex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alapelve szerint az ügy ura a hatóság. Ez közelebbről azt jelenti, hogy a hatóság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kizárólag kérelemre indítható eljárások kivételével hivatalból eljárást indíthat,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kérelemre indult eljárást jogszabályban meghatározott feltételek fennállása esetén folytathatja,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állapítja meg a tényállást, határozza meg a bizonyítás módját és terjedelmét,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keretei között felülvizsgálhatja a saját és a felügyelete alá tartozó hatóság döntését és eljárását.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2657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8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916114"/>
            <a:ext cx="7931150" cy="388937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A társadalmi normák olyan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magatartás-előírások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, amelyek a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lehetséges magatartások közül előírják a helyeset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és a követendőt, és az előírás be nem tartása esetére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hátrányos következményt (szankciót) helyeznek kilátásba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95392" y="456414"/>
            <a:ext cx="62996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279577" y="1743200"/>
            <a:ext cx="6480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társadalmi norma fogalma:</a:t>
            </a:r>
          </a:p>
        </p:txBody>
      </p:sp>
    </p:spTree>
    <p:extLst>
      <p:ext uri="{BB962C8B-B14F-4D97-AF65-F5344CB8AC3E}">
        <p14:creationId xmlns:p14="http://schemas.microsoft.com/office/powerpoint/2010/main" val="981130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307367"/>
            <a:ext cx="9144000" cy="53271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A hatékonyság elve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1270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a hatékonyság érdekében úgy szervezi meg a tevékenységét, hogy az az eljárás valamennyi résztvevőjének a legkevesebb költséget okozza, és az eljárás a lehető leggyorsabban lezárható legyen.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Az ügyfélre vonatkozó alapelvek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az eljárás során bármikor nyilatkozatot, észrevételt tehet.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biztosítja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a) az ügyfél, továbbá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a tanú, a hatósági tanú, a szakértő, a tolmács, a szemletárgy birtokosa és az ügyfél képviselője számára, hogy jogaikat és kötelezettségeiket megismerhessék, és előmozdítja az ügyféli jogok gyakorlását.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A jóhiszeműség elve és a bizalmi elv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 valamennyi résztvevője köteles jóhiszeműen eljárni és a többi résztvevővel együttműködni.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Senkinek a magatartása nem irányulhat a hatóság megtévesztésére vagy a döntéshozatal, illetve a végrehajtás indokolatlan késleltetésére.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és az eljárás egyéb résztvevője jóhiszeműségét az eljárásban vélelmezni kell.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rosszhiszeműség bizonyítása a hatóságot terheli.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2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307366"/>
            <a:ext cx="8820472" cy="52179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 hatálya mindig azt mutatja meg azt, hogy egy adott jogszabályt milyen körben kell alkalmazni.</a:t>
            </a:r>
          </a:p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hatály fajtái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1. tárgyi: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ez alapján dönthető el, hogy milyen típusú ügyek tartoznak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 alá.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 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alanyi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milyen eljárási szereplőkre kell alkalmazni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szabályait. 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3. területi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esetében is azt jelenti, hogy pontosan hol, mely területen kell alkalmazni a törvényünket.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4. időbeli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hu-HU" alt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mikortól kell alkalmazni az adott jogszabályt. 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73973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37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745334"/>
            <a:ext cx="8928992" cy="5112666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hatáskör arra a kérdésre ad választ, hogy valamely ügycsoportban milyen típusú és milyen szintű közigazgatási szerv jár el, a hatóság hatáskörét mindig jogszabály állapítja meg.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illetékesség azt mutatja meg, hogy az azonos hatáskörű hatóságok közül melyik jár el.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illetékességi okok az alábbiak: ha jogszabály másként nem rendelkezik, az azonos hatáskörű hatóságok közül az jár el, amelynek illetékességi területén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 tárgyát képező ingatlan fekszik,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tevékenységet gyakorolják vagy gyakorolni kívánják,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jogellenes magatartást elkövették.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illetékességi oknak tekinthető pl., hogy  amennyiben az ügyfél lakóhelye ismeretlen vagy nem rendelkezik magyarországi lakóhellyel vagy értesítési címmel, az illetékességet az ügyfél utolsó ismert hazai lakcíme alapján kell megállapítani.</a:t>
            </a:r>
          </a:p>
        </p:txBody>
      </p:sp>
      <p:sp>
        <p:nvSpPr>
          <p:cNvPr id="5" name="Téglalap 4"/>
          <p:cNvSpPr/>
          <p:nvPr/>
        </p:nvSpPr>
        <p:spPr>
          <a:xfrm>
            <a:off x="1898073" y="199463"/>
            <a:ext cx="86624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5.2.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Alapvető rendelkezések az </a:t>
            </a:r>
            <a:r>
              <a:rPr lang="hu-HU" altLang="hu-HU" sz="28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Ákr-ben</a:t>
            </a:r>
            <a:endParaRPr lang="hu-HU" alt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5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700808"/>
            <a:ext cx="746760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kapcsolódó eljárási cselekmények: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Eljárási kötelezettség,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Áttétel,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Megkeresés,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 az illetékességi területen kívül,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Hatásköri, illetékességi vita.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500479"/>
            <a:ext cx="5804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51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628800"/>
            <a:ext cx="7467600" cy="4419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azt jelenti, hogy a hatóság vagy valamely képviselője, illetve az eljárás valamely egyéb résztvevője (pl. tanú, szakértő) valamilyen okból nem vehet részt az eljárásban.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kizárási okok: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Relatív okok,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Abszolút okok.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kizárással érintett személyi kör: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ügyintéző,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439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494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34991" y="1484784"/>
            <a:ext cx="8568952" cy="504056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800" dirty="0">
                <a:latin typeface="Verdana"/>
                <a:ea typeface="Verdana"/>
                <a:cs typeface="Times New Roman"/>
              </a:rPr>
              <a:t>A hatóság írásban, az elektronikus ügyintézés és a bizalmi szolgáltatások általános szabályairól szóló törvényben meghatározott elektronikus úton (együtt: írásban) vagy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hu-HU" altLang="hu-HU" sz="1800">
                <a:latin typeface="Verdana"/>
                <a:ea typeface="Verdana"/>
                <a:cs typeface="Times New Roman"/>
              </a:rPr>
              <a:t>személyesen</a:t>
            </a:r>
            <a:r>
              <a:rPr lang="hu-HU" altLang="hu-HU" sz="1800" dirty="0">
                <a:ea typeface="+mn-lt"/>
                <a:cs typeface="Times New Roman"/>
              </a:rPr>
              <a:t> </a:t>
            </a:r>
            <a:r>
              <a:rPr lang="hu-HU" sz="1800" dirty="0">
                <a:ea typeface="+mn-lt"/>
                <a:cs typeface="+mn-lt"/>
              </a:rPr>
              <a:t>- ideértve az összeköttetés közvetlenségét, kölcsönösségét, folyamatos kép- és hangkapcsolatot biztosító telekommunikációs eszköz alkalmazását, ha az az adott eljárási cselekmény lefolytatására alkalmas -, illetve </a:t>
            </a:r>
            <a:r>
              <a:rPr lang="hu-HU" altLang="hu-HU" sz="1800" dirty="0">
                <a:ea typeface="+mn-lt"/>
                <a:cs typeface="Times New Roman"/>
              </a:rPr>
              <a:t>írásbelinek</a:t>
            </a:r>
            <a:r>
              <a:rPr lang="hu-HU" altLang="hu-HU" sz="1800" dirty="0">
                <a:latin typeface="Verdana"/>
                <a:ea typeface="Verdana"/>
                <a:cs typeface="Times New Roman"/>
              </a:rPr>
              <a:t> nem minősülő elektronikus úton (együtt: szóban) tart kapcsolatot az ügyféllel és az eljárásban résztvevőkkel. Főszabály szerint a kapcsolattartás formáját a hatóság tájékoztatása alapján az ügyfél választja meg. </a:t>
            </a: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hu-HU" altLang="hu-HU" sz="1800" dirty="0">
                <a:latin typeface="Verdana"/>
                <a:ea typeface="Verdana"/>
                <a:cs typeface="Times New Roman"/>
              </a:rPr>
              <a:t>Az eljárás során a hatóság nagyon sokféle adattal találkozik. Ezeknek az adatoknak a megismerése és kezelése szigorú szabályok szerint történhet. Az </a:t>
            </a:r>
            <a:r>
              <a:rPr lang="hu-HU" altLang="hu-HU" sz="1800" dirty="0" err="1">
                <a:latin typeface="Verdana"/>
                <a:ea typeface="Verdana"/>
                <a:cs typeface="Times New Roman"/>
              </a:rPr>
              <a:t>Ákr</a:t>
            </a:r>
            <a:r>
              <a:rPr lang="hu-HU" altLang="hu-HU" sz="1800" dirty="0">
                <a:latin typeface="Verdana"/>
                <a:ea typeface="Verdana"/>
                <a:cs typeface="Times New Roman"/>
              </a:rPr>
              <a:t>. szerint a hatóság jogosult  az ügyfél és az eljárás egyéb résztvevője természetes személyazonosító adatainak és az ügyfajtát szabályozó törvényben meghatározott személyes adatok, továbbá ha törvény másként nem rendelkezik, a tényállás tisztázásához elengedhetetlenül szükséges más személyes adatok megismerésére és kezelésére. </a:t>
            </a: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79857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kapcsolattartás szabályai és az adatkezelés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121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3904" y="1628800"/>
            <a:ext cx="8259688" cy="536199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kiskorút, a cselekvőképtelen és a cselekvőképességében részlegesen korlátozott nagykorút, valamint a fogyatékossággal élő személyt a közigazgatási hatósági eljárásban fokozott védelem illeti meg, ezért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tárgyaláson történő meghallgatására csak abban az esetben kerülhet sor, ha az eljárásban részt vevő más személyek jelenlétében történő meghallgatása az érdekeit nem sérti,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lehetőség szerint lakóhelyén kell meghallgatni,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akkor hívható fel személyes nyilatkozattételre és akkor hallgatható meg tanúként, ha ezt állapota megengedi és személyes nyilatkozata vagy tanúvallomása más módon nem pótolható, valamint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egyenlő esélyű hozzáférést számára biztosítani kell.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15480" y="382170"/>
            <a:ext cx="9396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kiskorú, a cselekvőképtelen és a cselekvőképességében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korlátozott nagykorú, fogyatékossággal élő személy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védelme</a:t>
            </a:r>
          </a:p>
        </p:txBody>
      </p:sp>
    </p:spTree>
    <p:extLst>
      <p:ext uri="{BB962C8B-B14F-4D97-AF65-F5344CB8AC3E}">
        <p14:creationId xmlns:p14="http://schemas.microsoft.com/office/powerpoint/2010/main" val="2969505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915292"/>
            <a:ext cx="8964488" cy="573488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főszabálya szerint a közigazgatási hatósági eljárás hivatalos nyelve a magyar.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főszabályhoz képest 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további kiegészítő szabályokat is meghatároz, például: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konzuli tisztviselő és a külpolitikáért felelős miniszter eljárására kerül sor, az eljárás során más nyelv használata is lehetséges.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igazolvány, hatósági bizonyítvány kiállítására és a hatósági nyilvántartásba történő bejegyzés módjára jogszabály eltérő nyelvhasználati szabályokat állapíthat meg.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hatóság nem magyar állampolgár, a magyar nyelvet nem ismerő természetes személy ügyfél ügyében magyarországi tartózkodásának tartama alatt hivatalból indít azonnali eljárási cselekménnyel járó eljárást, vagy a természetes személy ügyfél azonnali jogvédelemért fordul a magyar hatósághoz, a hatóság gondoskodik arról, hogy az ügyfelet ne érje joghátrány a magyar nyelv ismeretének hiánya miatt.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ezek a feltételek nem állnak fenn, a magyar nyelvet nem ismerő ügyfél  a fordítási és tolmácsolási költség előlegezése és viselése mellett – kérheti, hogy a hatóság bírálja el az anyanyelvén vagy valamely közvetítő nyelven megfogalmazott kérelmét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nyelvhasználat szabályai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6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772816"/>
            <a:ext cx="864096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képviselet általános szabályai szerint más személy útján is lehet jognyilatkozatot tenni.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eljárásban a képviseletnek három formáját különböztetjük meg: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törvényes,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meghatalmazotti,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ügygondnoki képviseletet.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87688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képviselet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53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61665" y="858593"/>
            <a:ext cx="8712968" cy="642889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kötelezettség: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 ügyben a hatóság kétféle jogalap mentén köteles eljárni, vagy a hatáskörébe tartozó ügyben az illetékességi területén, vagy kijelölés alapján.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jogellenes hallgatás klauzulája a hatáskör és az illetékesség szabályai kapcsán: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eljárási kötelezettségének − a jogszerű hallgatás esetét kivéve –az ügyintézési határidőn belül nem tesz eleget, vagyis jogellenesen hallgat.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Áttétel: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a hatáskörét és illetékességét az eljárás minden szakaszában hivatalból vizsgálja és ha valamelyik hiányát észleli, és kétséget kizáróan megállapítható az ügyben illetékességgel rendelkező hatóság, az ügyet átteszi a ténylegesen hatáskörrel és illetékességgel rendelkező hatósághoz.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Megkeresés: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amennyiben az ügyben a megkereső hatóság illetékességi területén kívül kell eljárási cselekményt végezni, vagy az eljárás során szükséges adattal vagy irattal más rendelkezik, az eljáró hatóság megkeresheti a másik hatóságot.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Megelőzés: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ügyben illetékes hatóságok közül az jár el, amelynél az eljárás előbb indult meg.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Zárt adatkezelés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a hatóság az ügy iratai között elkülönítve, zártan kezeli és biztosítja, hogy a zártan kezelt adatok az eljárási cselekmények során ne váljanak megismerhetővé.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412876"/>
            <a:ext cx="7931150" cy="4392613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A norma funkciói:</a:t>
            </a: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b="1" u="sng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magatartásmintát nyújt,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közreműködik a konfliktusok rendezésében,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értékelési alapot nyújt mások magatartásához,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spcBef>
                <a:spcPts val="650"/>
              </a:spcBef>
              <a:spcAft>
                <a:spcPts val="1200"/>
              </a:spcAft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mások magatartását,</a:t>
            </a:r>
          </a:p>
          <a:p>
            <a:pPr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az emberek saját magatartásának következményeit.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05137" y="212547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</p:spTree>
    <p:extLst>
      <p:ext uri="{BB962C8B-B14F-4D97-AF65-F5344CB8AC3E}">
        <p14:creationId xmlns:p14="http://schemas.microsoft.com/office/powerpoint/2010/main" val="4857306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712968" cy="470763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kérelem az ügyfél olyan nyilatkozata, amellyel hatósági eljárás lefolytatását, illetve a hatóság döntését kéri jogának vagy jogos érdekének érvényesítése érdekében.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hatósághoz történő benyújtása különbözőképpen történhet: írásban vagy személyesen. </a:t>
            </a:r>
          </a:p>
          <a:p>
            <a:pPr algn="just">
              <a:spcBef>
                <a:spcPct val="0"/>
              </a:spcBef>
            </a:pPr>
            <a:r>
              <a:rPr lang="hu-HU" altLang="hu-HU" sz="2000" dirty="0">
                <a:latin typeface="Verdana"/>
                <a:ea typeface="Verdana"/>
                <a:cs typeface="Times New Roman"/>
              </a:rPr>
              <a:t>A kérelem előterjesztésének helye mindig az illetékes hatóság vagy – ha azt törvény vagy kormányrendelet nem zárja ki − a kormányablak. Az eljárás a kérelemnek az eljáró hatósághoz történő megérkezésének időpontjában indul.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kérhető az ügyféltől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szakhatósági állásfoglalás vagy előzetes szakhatósági állásfoglalás csatolása, és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 azonosításához szükséges adatok kivételével olyan adat, amely nyilvános, vagy amelyet jogszabállyal rendszeresített közhiteles nyilvántartásnak tartalmaznia kell.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90978" y="400762"/>
            <a:ext cx="7632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5.3. alfejezet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kérelemre induló hatósági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 szabályai</a:t>
            </a:r>
          </a:p>
        </p:txBody>
      </p:sp>
    </p:spTree>
    <p:extLst>
      <p:ext uri="{BB962C8B-B14F-4D97-AF65-F5344CB8AC3E}">
        <p14:creationId xmlns:p14="http://schemas.microsoft.com/office/powerpoint/2010/main" val="1140109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4747" y="1392076"/>
            <a:ext cx="8208912" cy="5361993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kérelem a jogszabályban foglalt követelményeknek nem felel meg,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lehetővé teszi hiánypótlás alkalmazását.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olyan eset is előfordul, hogy bár a kérelem megfelel a jogszabályi előírásoknak és az ügyfél hiánytalanul csatolt minden mellékletet, illetve igazolt minden adatot, azonban a döntés előkészítése során, a tényállás tisztázása során felmerül valamilyen új adat, ezért az szükséges.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Itt érdemes szólnunk az ún. kapcsolódó eljárásról is, amelynek az a rendeltetése, hogy olyan esetekben, ahol egy hatósághoz kell benyújtani a több egymásra épülő eljárás kérelmeit.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Olyan eset is előfordulhat, hogy a hatóság a kérelmet nem tudja befogadni, mert az olyan súlyos hibában szenved, hogy alkalmatlan az elbírálásra. Ilyenkor a hatóság a kérelmet visszautasítja.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kérelmet a hatóságnak mindig a tartalma alapján kell elbírálnia.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625698" y="314858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vonatkozó szabályok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37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752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eljárás három fajtáját különbözteti meg: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eljárást,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sommás eljárást, illetve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teljes eljárást.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Ezek egymásra épülése azt mutatja, hogy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főszabály szerint minden eljárás sommás eljárásként vagy automatikus döntéshozatali eljárásként indul,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eljárást nem lehet sommás eljárásban lefolytatni, teljes eljárás lefolytatására kerül sor annak jogkövetkezményeivel, amely során nyolc napon belül meg kell hozni a teljes eljárást megalapozó, kikényszerítő döntéseket.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során vannak olyan eljárási cselekmények, amelyek az eljárás ideiglenes megszakadását, egyes esetben végleges megszűnését eredményezik. Ezek az eljárási cselekmények eltérő feltételek fennállása esetén alkalmazhatók.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088671" y="428471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sommás eljárás és a teljes eljárás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96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556792"/>
            <a:ext cx="8640960" cy="39604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ügyintézési határidő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automatikus döntéshozatal esetén huszonnégy óra,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sommás eljárásban nyolc nap,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eljárásban hatvan nap.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határidőket állapít meg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arra az esetre, amennyiben a hatóság testületi szerv, vagy az adott jogviszony soron kívüli intézkedést igényel.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Bizonyos esetekben az ügyet soron kívül kell elintézni.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az ügyintézési határidő, ha törvény eltérően nem rendelkezik, az eljárás megindulásának napján kezdődik. A határidő számításának szabályai eltérőek a határidő jellegének megfelelően.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60961" y="356463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ügyintézési határidő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határidő számítás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19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800"/>
            <a:ext cx="8784976" cy="44196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vagy a szakhatóságok kijelöléséről szóló kormányrendelet előírja közérdeken alapuló kényszerítő indok alapján, a szakhatósági állásfoglalás kötelező az eljáró hatóságra nézve.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 döntése önállóan nem, csak az eljárást befejező döntés elleni jogorvoslat keretében támadható meg.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állásfoglaláshoz jelentős jogkövetkezmények fűződnek.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 egy speciális fajtája az előzetes szakhatósági állásfoglalás.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szakhatóság közreműködése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70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568952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tényállás tisztázása és a bizonyítás általános jellemzői: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döntéshozatalhoz nem elegendőek a rendelkezésre álló adatok, a hatóság bizonyítási eljárást folytat le;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eljárásban minden olyan bizonyíték felhasználható, amely a tényállás tisztázására alkalmas;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használható fel bizonyítékként a hatóság által, jogszabálysértéssel megszerzett bizonyíték;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által hivatalosan ismert és a köztudomású tényeket nem kell bizonyítani;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szabadon választja meg a bizonyítás módját, és a rendelkezésre álló bizonyítékokat szabad meggyőződése szerint értékeli;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kormányrendelet közérdeken alapuló kényszerítő indok alapján, meghatározott ügyekben kötelezővé teheti valamely okirat vagy más irat bizonyítási eszközként történő alkalmazását.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2525" y="407566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7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500476"/>
            <a:ext cx="8820472" cy="430478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nevesített bizonyítékok legfontosabb szabályai: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ügyfél nyilatkozata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irat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Bizonyítás tanúval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szemle mint bizonyítási módszer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Bizonyítás szakértő közreműködésével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bizonyításhoz kapcsolódó egyes eljárási cselekményekről: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idézés és az értesítés általános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tárgyalás tartásának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 bizonyítékok ismertetése az ügyféllel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Az eljárási cselekmények rögzítése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Az eljárás akadályozásának következményei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8128" y="300147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81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556793"/>
            <a:ext cx="8784976" cy="5434001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előzetes szakhatósági állásfoglalás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annyiban speciális az általános szakhatósági állásfoglalástól, hogy azt a szakhatóság előzetesen, még az eljárás megindítása előtt bocsátja ki az ügyfél kérelmére.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 </a:t>
            </a:r>
            <a:r>
              <a:rPr lang="hu-HU" altLang="hu-HU" sz="18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iudicata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ítélt dolog, azaz a döntés anyagi jogerőre emelkedett.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 és a sommás eljárás: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alapvetően az egyszerű megítélésű ügyekben alkalmazható, feszes eljárási forma, amely az ügy gyors lezárását teszi lehetővé, ha annak feltételei adottak,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teljes eljárás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klasszikus közigazgatási eljárási forma, amelyben minden eljárási részcselekmény elvégezhető lehet</a:t>
            </a:r>
            <a:r>
              <a:rPr lang="hu-HU" altLang="hu-HU" sz="21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2657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89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415"/>
            <a:ext cx="8784976" cy="5184576"/>
          </a:xfrm>
        </p:spPr>
        <p:txBody>
          <a:bodyPr>
            <a:noAutofit/>
          </a:bodyPr>
          <a:lstStyle/>
          <a:p>
            <a:pPr marL="628650" indent="-285750" algn="just"/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a szakhatóságok kijelöléséről szóló kormányrendelet előírása alapján igénybe vett, az eljáró hatóságon kívüli hatóság, amelynek szakhatósági állásfoglalása kötelező az eljáró hatóságra nézve;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Hivatalosan ismertnek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tekintjük azokat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tények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et, amelyekről az eljáró szerv vezetőjének vagy ügyintézőjének tudomása van, vagy azokról tudomást szerezhet.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Köztudomású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ezzel szemben az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y, amely bizonyos körben az emberek nagy része előtt olyan mértékben ismeretes, hogy azt külön bizonyítást nem igényel. Pl. a hét napjainak elnevezése.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Közokirat: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 papír alapú vagy elektronikus okirat, amelyet bíróság, közjegyző vagy más hatóság, illetve közigazgatási szerv ügykörén belül, a jogszabályi rendelkezéseknek megfelelő módon állított ki, azt az ellenkező bizonyításáig valódinak kell tekinteni, és amely teljes bizonyító erővel bizonyítja, hogy a kiállító a benne foglalt intézkedést megtette vagy a határozatot a benne foglalt tartalommal meghozta.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058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196753"/>
            <a:ext cx="8568952" cy="5542875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hu-HU" altLang="hu-HU" sz="1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bizonyító erejű a magánokirat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 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kiállító az okiratot saját kezűleg írta és aláírta,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két tanú igazolja, hogy az okirat aláírója a részben vagy egészben nem általa írt okiratot előttük írta alá, vagy aláírását előttük saját kezű aláírásának ismerte el; igazolásként az okiratot mindkét tanú aláírja, továbbá az okiraton a tanúk nevét és lakóhelyét - ennek hiányában tartózkodási helyét - olvashatóan is fel kell tüntetni,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 aláírójának aláírását vagy kézjegyét az okiraton bíró vagy közjegyző hitelesíti,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okiratot a jogi személy képviseletére jogosult személy a rá vonatkozó szabályok szerint megfelelően aláírja,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ügyvéd vagy kamarai jogtanácsos az általa készített okirat szabályszerű ellenjegyzésével bizonyítja, hogy az okirat aláírója a más által írt okiratot előtte írta alá vagy aláírását előtte saját kezű aláírásának ismerte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okiraton az aláíró a minősített vagy minősített tanúsítványon alapuló fokozott biztonságú elektronikus aláírását vagy bélyegzőjét helyezte el, és - amennyiben jogszabály úgy rendelkezik - azon időbélyegzőt helyez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okiratot az aláíró a Kormány rendeletében meghatározott azonosításra visszavezetett dokumentumhitelesítés szolgáltatással hitelesíti,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olyan, törvényben vagy kormányrendeletben meghatározott szolgáltatás keretében jött létre, ahol a szolgáltató az okiratot a kiállító azonosításán keresztül a kiállító személyéhez rendeli és a személyhez rendelést a kiállító saját kezű aláírására egyértelműen visszavezethető adattal együtt vagy az alapján hitelesen igazolja; továbbá a szolgáltató az egyértelmű személyhez rendelésről kiállított igazolást elektronikus dokumentumba kapcsolt, elválaszthatatlan záradékba foglalja és azt az okirattal együtt legalább fokozott biztonságú elektronikus bélyegzővel és legalább fokozott biztonságú időbélyegzővel látja el.</a:t>
            </a: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83633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2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79651" y="1772816"/>
            <a:ext cx="7993063" cy="453590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norma: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magatartásmintát tartalmaz,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tartós időbeli érvényesség,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általánosság,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formai elemük a jogkövetkezmény (szankció).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825196" y="322894"/>
            <a:ext cx="66247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1764403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1844824"/>
            <a:ext cx="7992888" cy="3096344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 érdemében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határozatot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hoz, az eljárás során hozott egyéb esetekben pedig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végzést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bocsát ki.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meghozatala azért is kiemelkedő jelentőséggel bír, mert ebben az aktusban fejeződik ki a hatóság akarata: a hatóság tisztázta a tényállást és azt követően megfogalmazza, hogy mi az álláspontja az adott ügyben.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Kivételesen olyan helyzet is előfordul, hogy mégsem kell a hatóságnak érdemi határozatot hoznia.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döntésnek meg kell felelnie bizonyos tartalmi és formai kellékeknek, ahhoz, hogy joghatás kiváltására alkalmasak legyenek.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9884" y="354033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5.4. alfejezet </a:t>
            </a:r>
          </a:p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</a:t>
            </a:r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10420247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268760"/>
            <a:ext cx="8496944" cy="51396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döntés tartalmi és formai elemei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tekintetében négy alapvető részt különböztethetünk meg: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azonosító, vagy fejrészt,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rendelkező 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indokolást, illetve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záró, vagy más néven hitelesítő részt.</a:t>
            </a:r>
          </a:p>
          <a:p>
            <a:pPr>
              <a:spcBef>
                <a:spcPts val="0"/>
              </a:spcBef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kiemeli, hogy az alakszerű döntés tartalmazza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azonosító részben az eljáró hatóság, az ügyfelek és az ügy azonosításához szükséges minden adatot a zártan kezelt és védett adatok kivételével,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rendelkező részben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hatóság döntését, a szakhatóság állásfoglalását, a jogorvoslat igénybevételével kapcsolatos tájékoztatást és a felmerült eljárási költséget,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indokolásban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teljes eljárásra történő áttérés esetén az áttérés okát, a megismerhetetlenné tett zártan kezelt és védett adatokkal együtt a megállapított tényállást, a bizonyítékokat, a szakhatósági állásfoglalás indokolását, a mérlegelés és a döntés indokait, valamint az azt megalapozó jogszabályhelyek megjelölését. Noha 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erről nem szól, természetesen a döntést megfelelő módon alá kell írni, rá kell vezetni a döntés meghozatalának dátumát.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             		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Jogszerű hallgatás.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Egyszerűsített döntés.</a:t>
            </a: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Balra-jobbra nyíl 5"/>
          <p:cNvSpPr/>
          <p:nvPr/>
        </p:nvSpPr>
        <p:spPr>
          <a:xfrm>
            <a:off x="4500884" y="5974254"/>
            <a:ext cx="766233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7784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1" y="1772816"/>
            <a:ext cx="9016597" cy="4419600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döntése végleges, ha azt a hatóság már nem változtathatja meg.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 véglegessége különböző időpontokban áll be: ha az adott ügytípusban törvény megengedi a fellebbezést, a hatóság döntése véglegessé válik, ha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ellene nem fellebbeztek, és a fellebbezési határidő letelt,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fellebbezésről lemondtak vagy a fellebbezést visszavonták, vagy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másodfokú hatóság az elsőfokú hatóság döntését helybenhagyta, a másodfokú döntés közlésével.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79577" y="334398"/>
            <a:ext cx="7439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döntésének véglegessége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146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00808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egyezségi kísérlet eredményre vezet vagy az ügyfelek egyezséget kötnek, melyet a hatóság jóváhagy és határozatba foglal. Ennek azonban vannak bizonyos előfeltételei: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egyezség megfelel az Alaptörvénynek és a jogszabályoknak,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kiterjed a teljesítési határidőre, valamint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viselésére is.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döntést azonnal végrehajthatónak nyilvánítja, ha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életveszéllyel, súlyos kárral vagy a személyiségi jogok jelentős sérelmével fenyegető helyzet megelőzése, elhárítása vagy káros következményeinek enyhítése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nemzetbiztonsági, honvédelmi vagy közbiztonsági érdekből, illetve a közérdek védelme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valakinek a tartásáról vagy gondozásáról rendelkezik,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nyilvántartásba történő haladéktalan bejegyzést törvény írja elő.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66015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egyezség jóváhagyása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azonnali végrehajthatóság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148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12778"/>
            <a:ext cx="8892480" cy="424847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közlésének általános szabálya szerint a határozatot a hatóság közli az ügyféllel, azzal, akire nézve az rendelkezést tartalmaz, az ügyben eljárt szakhatósággal, míg a végzést a hatóság közli azzal, akire nézve az rendelkezést tartalmaz, és akinek a jogát vagy jogos érdekét érinti.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közlése egy gyűjtőfogalom, amelybe a döntés közlésének különböző módozatait sorolja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Ennek megfelelően a döntést közölni lehet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úton;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szóban;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meghatározott feltételeknek megfelelő módon;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hatósági kézbesítő általi 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hirdetmény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kézbesítési ügygondnok igénybe vételével;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közhírré tétel útján.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közlése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029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700808"/>
            <a:ext cx="8403704" cy="4419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döntésben elírás, illetve számítási hiba van, és az nem hat ki az ügy érdemére, a hatóság a döntést kijavítja.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döntésből jogszabály által előírt kötelező tartalmi elem hiányzik, vagy az ügy érdeméhez tartozó kérdésben nem született döntés, a hatóság a döntést kiegészíti.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02914" y="352160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kijavítása és kiegészítése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99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3592" y="1628800"/>
            <a:ext cx="7560840" cy="388843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A hatósági szerződés a közigazgatási szerződések csoportjába tartozik, hiszen az egyik szerződő fél minden esetben a hatóság. Ez a fajta döntéshozatal azonban nem általános, arra csak abban az esetben kerülhet sor, ha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ágazati jogszabály lehetővé teszi vagy előírja, hogy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hatáskörébe tartozó ügynek a közérdek és az ügyfél szempontjából is előnyös rendezése érdekében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határozathozatal helyett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írásban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hatósági szerződést kössön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. </a:t>
            </a: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45600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szerződés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3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916832"/>
            <a:ext cx="8640960" cy="4752528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hatósági bizonyítványt az ágazati jogszabályban meghatározott esetekben állítja ki az ügyfél részére, azonban az ügyfélnek meg kell jelölnie a felhasználás célját is a hatósági bizonyítvány benyújtására vonatkozó kérelmében.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ügyfél valótlan vagy olyan adat igazolását kéri, amellyel a hatóság nem rendelkezik, a hatóság a hatósági bizonyítvány kiadását megtagadja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83350" y="288535"/>
            <a:ext cx="66882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5.5.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hatósági bizonyítvány, igazolvány és nyilvántartás</a:t>
            </a:r>
          </a:p>
          <a:p>
            <a:pPr algn="ctr"/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124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640960" cy="489654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jogszabályban meghatározott esetben és adattartalommal az ügyfél adatainak vagy jogainak rendszeres igazolására hatósági igazolványt ad ki. 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jogszabályban meghatározott adatokról hatósági nyilvántartást vezet, ha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nyilvántartásba történő bejegyzés, annak módosítása és a nyilvántartásból való törlés az ügyfél jogait és kötelezettségeit keletkezteti, módosítja vagy szünteti meg, vagy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 vezetésének célja a benne foglalt adatok közhitelű igazolására, bizonyítására szolgál (ez utóbbit közhiteles hatósági nyilvántartásnak nevezzük).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030623" y="428471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bizonyítvány, igazolvány és nyilvántartás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684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329660"/>
            <a:ext cx="8712968" cy="548371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önálló közigazgatási tevékenységfajta.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hatóságok egy részének ellenőrzési kötelezettsége van. Ennek keretében a hatóság a hatáskörének keretei között  ellenőrzi a jogszabályban foglalt rendelkezések betartását, valamint a végrehajtható döntésben foglaltak teljesítését. A hatósági ellenőrzés lefolytatása kapcsán alapvetően két kisebb eljárási szakaszt különböztethetünk meg: a hatósági ellenőrzés megindítását, illetve a hatósági ellenőrzés lezárását.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3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hivatalból indul meg és azt a hatóság a </a:t>
            </a:r>
            <a:r>
              <a:rPr lang="hu-HU" altLang="hu-HU" sz="3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szabályai szerint folytatja le. Emellett a hatósági ellenőrzését az ügyfél is kérheti, kivéve, ha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3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benyújtásának időpontjában a hatóság előtt arra vonatkozóan hatósági ellenőrzés, vagy az alapján eljárás van folyamatban,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ügyfélnél egyébként folyamatosan lát el ellenőrzési feladatot,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kizárja,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ugyanannak az ügyfélnek a kérelmére az újabb kérelem benyújtását megelőző egy éven belül lefolytatott ellenőrzése során jogsértést nem tárt fel, kivéve, ha a kérelem benyújtására az ellenőrzés lefolytatását követően felmerült ok vagy körülmény miatt kerül sor.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7205" y="252442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5.6. alfejezet 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</a:t>
            </a:r>
          </a:p>
        </p:txBody>
      </p:sp>
    </p:spTree>
    <p:extLst>
      <p:ext uri="{BB962C8B-B14F-4D97-AF65-F5344CB8AC3E}">
        <p14:creationId xmlns:p14="http://schemas.microsoft.com/office/powerpoint/2010/main" val="294494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/>
          </p:cNvSpPr>
          <p:nvPr>
            <p:ph type="body" idx="4294967295"/>
          </p:nvPr>
        </p:nvSpPr>
        <p:spPr>
          <a:xfrm>
            <a:off x="1775520" y="1412776"/>
            <a:ext cx="8856984" cy="554355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olyan magatartási szabályok összessége: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keletkezése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állami, közhatalmi szervekhez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kötődik,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általánosan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mindenkire nézve kötelezőek,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érvényesülését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állami szervek végső soron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kényszerrel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ténylegesen biztosítják.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819146" y="330518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905874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628800"/>
            <a:ext cx="8352928" cy="4104456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lezárása fő szabály szerint nem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megismertek szerint történik: a hatósági ellenőrzés lezárása ugyanis annak függvénye, hogy a hatóság tapasztal-e jogsértést vagy sem.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ugyanis a hatóság a hatósági ellenőrzés során jogsértést tapasztal,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megindítja a közigazgatási hatósági eljárást, vagy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feltárt jogsértés miatt az eljárás más szerv illetékességébe tartozik, annak eljárását kezdeményezi.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ügyfél kérelmére lefolytatott hatósági ellenőrzés során jogsértést nem tapasztal, ennek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tényéről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hatósági bizonyítványt állít ki. A hivatalból folytatott hatósági ellenőrzés eredményéről a hatóság az ügyfél kérelmére hatósági bizonyítvány állít ki.</a:t>
            </a:r>
          </a:p>
          <a:p>
            <a:pPr algn="just">
              <a:defRPr/>
            </a:pPr>
            <a:endParaRPr 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speciális fajtája a folyamatos ellenőrzési feladat ellátására irányuló hatósági ellenőrzés.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ellenőrzés</a:t>
            </a:r>
          </a:p>
        </p:txBody>
      </p:sp>
    </p:spTree>
    <p:extLst>
      <p:ext uri="{BB962C8B-B14F-4D97-AF65-F5344CB8AC3E}">
        <p14:creationId xmlns:p14="http://schemas.microsoft.com/office/powerpoint/2010/main" val="27344827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67507" y="1628801"/>
            <a:ext cx="8856984" cy="513610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Ákr.-nek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kérelemre indult eljárásokra vonatkozó rendelkezéseit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eljárásokra vonatkozó fejezetben foglalt eltérésekkel kell alkalmazni:</a:t>
            </a:r>
          </a:p>
          <a:p>
            <a:pPr marL="0" indent="0" algn="just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szünetelésnek nincs helye, 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felfüggesztés esetén sem dönt érdemben az ügyfél vagy ügyfelek együttes kérelmére,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nincs helye az eljárás megszüntetésének, ha az ügyfél eljárási költség előlegezési kötelezettségének nem tesz eleget,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az ügyintézési határidőbe csak az eljárás felfüggesztésének időtartama nem számít be,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eljárásban az ügyintézési határidő kétszeresét túllépi, a jogsértés tényének megállapításán és a jogellenes magatartás megszüntetésére vagy a jogszerű állapot helyreállítására kötelezésen túl egyéb jogkövetkezményt nem alkalmazhat. 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50670" y="263237"/>
            <a:ext cx="76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5.7. alfejezet 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4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egyes 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6079642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9468" y="1481208"/>
            <a:ext cx="8820472" cy="4756105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megindítása ex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történik, azaz ahhoz nem szükséges semmilyen kérelem vagy jognyilatkozat az ügyfél részéről.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illetékességi területén hivatalból megindítja az eljárást, ha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megindítására okot adó körülmény jut a tudomására,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bíróság kötelezte,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felügyeleti szerve utasította,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 vagy súlyos kárral fenyegető helyzetről szerez tudomást, vagy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ezt egyébként jogszabály előírja.</a:t>
            </a:r>
          </a:p>
          <a:p>
            <a:pPr marL="0" indent="0" algn="just">
              <a:buNone/>
              <a:defRPr/>
            </a:pP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egyes hatósági intézkedések körében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az alábbi intézkedéseket nevesíti: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ideiglenes intézkedést,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biztosítási intézkedéseket, 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 alá vételt, illetve a lefoglalást.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61252" y="28746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 egyes </a:t>
            </a:r>
          </a:p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8194087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628800"/>
            <a:ext cx="8964488" cy="489654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ideiglenes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nem tudja figyelembe venni a hatásköri és illetékességi szabályokat, a hatóság  tekintet nélkül a hatáskörére és az illetékességére, hivatalból köteles megtenni azt az ideiglenes intézkedést, amelynek hiányában a késedelem elháríthatatlan kárral, veszéllyel vagy a személyiségi jogok elháríthatatlan sérelmével járna;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Ideiglenes biztosítási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arra abban az esetben kerülhet sor, ha megalapozottan feltételezhető, hogy az érdemi döntésben elrendelhető kötelezettség teljesítése elmaradásának veszélye áll fenn;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Zár alá vétel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valamely dolog birtokának a birtokos rendelkezése alóli elvonása a hatóság által;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Lefoglalás: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dolgok, amelyek jellegüknél, rendeltetésüknél fogva nem  vehetők zár alá. Ezeket  a hatóság lefoglalja, és a birtokos őrizetében hagyja, aki azt rendeltetésszerűen használhatja. 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429309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856984" cy="5203066"/>
          </a:xfrm>
        </p:spPr>
        <p:txBody>
          <a:bodyPr>
            <a:noAutofit/>
          </a:bodyPr>
          <a:lstStyle/>
          <a:p>
            <a:pPr algn="just" font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második nagy szakasza a jogorvoslati szakasz. 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határozata ellen önálló jogorvoslatnak van helye, míg a hatóság végzése ellen önálló jogorvoslatnak csak akkor van helye, ha azt törvény kifejezetten megengedi, egyéb esetben a végzés elleni jogorvoslati jog a határozat, ennek hiányában az eljárást megszüntető végzés ellen igénybe vehető jogorvoslat keretében gyakorolható.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Kérelemre 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per,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fellebbezési eljárás.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módosítása vagy visszavonása a hatóság saját hatáskörében,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felügyeleti eljárás,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ügyészségről szóló törvény szerinti ügyészi felhívás és fellépés nyomán indított eljárás.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7876" y="127498"/>
            <a:ext cx="6688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5.8.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 a közigazgatási hatósági eljárásban</a:t>
            </a:r>
          </a:p>
        </p:txBody>
      </p:sp>
    </p:spTree>
    <p:extLst>
      <p:ext uri="{BB962C8B-B14F-4D97-AF65-F5344CB8AC3E}">
        <p14:creationId xmlns:p14="http://schemas.microsoft.com/office/powerpoint/2010/main" val="38341359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84784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teljesen átalakítva a jogorvoslat szabályait megszüntet két korábbi, a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nevesített kérelemre induló jogorvoslati formát, az újrafelvételi eljárást, illetve az Alkotmánybíróság határozata alapján folytatott eljárást.</a:t>
            </a:r>
          </a:p>
          <a:p>
            <a:pPr marL="457200" indent="-457200" algn="just">
              <a:buFont typeface="Arial" charset="0"/>
              <a:buAutoNum type="alphaLcParenR"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per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Nem előzmény nélküli a hazai közigazgatási jogban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megalkotása,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és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viszonya. </a:t>
            </a:r>
          </a:p>
          <a:p>
            <a:pPr marL="0" indent="0" algn="just">
              <a:buNone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   A fellebbezés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fellebbezés nem tekinthető általánosnak, arra ugyanis csak akkor kerülhet sor, ha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vagy ágazati törvény a fellebbezést kifejezetten megengedi.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közigazgatási pert tekinti fő jogorvoslati formának a jogorvoslati szakaszban és a fellebbezést csak kivételes esetben engedi meg, olyan esetekben, amelyek során a jogorvoslat hatékonyabban megvalósulhat egy nem bírósági eljárásban.</a:t>
            </a:r>
          </a:p>
          <a:p>
            <a:pPr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379295" y="324439"/>
            <a:ext cx="7119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induló</a:t>
            </a:r>
          </a:p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</a:t>
            </a:r>
          </a:p>
        </p:txBody>
      </p:sp>
    </p:spTree>
    <p:extLst>
      <p:ext uri="{BB962C8B-B14F-4D97-AF65-F5344CB8AC3E}">
        <p14:creationId xmlns:p14="http://schemas.microsoft.com/office/powerpoint/2010/main" val="119314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712968" cy="5740523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AutoNum type="alphaLcParenR"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módosítása vagy visszavonása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megállapítja, hogy a másodfokú hatóság, a felügyeleti szerv vagy a közigazgatási bíróság által el nem bírált döntése jogszabályt sért, a döntését annak közlésétől számított egy éven belül,  legfeljebb egy ízben módosítja vagy visszavonja.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  A felügyeleti eljárás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felügyeleti jogkör keretében a felügyeleti szerv hivatalból megvizsgálhatja az ügyben eljáró hatóság eljárását, illetve döntését, és ennek alapján megteszi a szükséges intézkedést a jogszabálysértő mulasztás felszámolására, illetve gyakorolja a felügyeleti jogkört: ha a hatóság döntése jogszabályt sért, a felügyeleti szerv legfeljebb egy ízben azt megváltoztatja vagy megsemmisíti, és szükség esetén a döntést hozó hatóságot új eljárásra utasítja.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 Az ügyészi felhívás és fellépés nyomán indított eljárás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szerint, ha az ügyész az ügyészségről szóló törvény alapján felhívással él, vagy sikertelen felhívás esetén fellép, a hatóság az ügyész által kifogásolt döntését korlátozás nélkül módosíthatja (megváltoztathatja), illetve visszavonhatja (megsemmisítheti) akkor is, ha a közigazgatási hatósági eljárásra vonatkozó jogszabály ezt egyébként korlátozza, vagy nem teszi lehetővé.</a:t>
            </a:r>
          </a:p>
          <a:p>
            <a:pPr marL="0" indent="0" algn="just"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13794" y="338294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hivatalból induló jogorvoslatok</a:t>
            </a:r>
          </a:p>
        </p:txBody>
      </p:sp>
    </p:spTree>
    <p:extLst>
      <p:ext uri="{BB962C8B-B14F-4D97-AF65-F5344CB8AC3E}">
        <p14:creationId xmlns:p14="http://schemas.microsoft.com/office/powerpoint/2010/main" val="22659193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7367" y="919173"/>
            <a:ext cx="8712968" cy="5620172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Anyagi jogerő: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megváltoztathatatlanságát jelenti.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Keresetlevél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perindító kérelem.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 perel.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akit perelnek.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védirat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az alperesnek a keresetlevélben foglaltakra tett nyilatkozata, amely vagy a keresetlevél visszautasítására irányul, vagy érdemi védekezést tartalmaz.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mintaper: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eljárások gyorsabb elbírálása érdekében a perrendtartás lehetőséget ad a bírónak arra, hogy egy eljárást annak mintaperré minősítése révén, mintegy előzetesen lefolytasson, és az ott nyert bizonyítékokat és jogértelmezési eredményt a többi eljárásban felhasználva döntsön. Természetesen erre csak a többi, a mintaper idejére felfüggesztett eljárás résztvevőinek nyilatkozattételi jogát nem sértve kerülhet sor.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semmisség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döntés olyan súlyos hibában szenved, hogy azt nem lehet reparálni.</a:t>
            </a: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96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2576366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556792"/>
            <a:ext cx="8712968" cy="4419600"/>
          </a:xfrm>
        </p:spPr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alapján eljárási költség mindaz a költség, ami az eljárás során felmerül. Az eljárási költség tekintetében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alábbi kérdéseket szabályozza:</a:t>
            </a:r>
          </a:p>
          <a:p>
            <a:pPr marL="0" indent="0" algn="just" fontAlgn="ctr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viselése,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előlegezése, 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döntés az eljárási költség viseléséről, illetve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költségmentesség.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3109" y="451865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5.9.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153512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810"/>
            <a:ext cx="8712968" cy="40964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viselésének általános szabályai szerint 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eltérően nem rendelkezik, az eljárás költségeit az viseli, akinél azok felmerültek,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résztvevője viseli a jogellenes magatartásával okozott költségeket,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eljárási költséget, amelynek viselésére senki sem kötelezhető, az eljáró hatóság viseli.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az </a:t>
            </a:r>
            <a:r>
              <a:rPr lang="hu-HU" alt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szabályozza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ügyfél általi viselésének, illetve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hatóság és az eljárásban részt vevő egyéb személy általi viselésének szabályait.</a:t>
            </a:r>
          </a:p>
          <a:p>
            <a:pPr marL="0" indent="0" algn="just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854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>
          <a:xfrm>
            <a:off x="2038598" y="1844824"/>
            <a:ext cx="7919910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személyek (jogalanyok) viselkedésére vonatkozó,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alkotott, de legalább az állam által elismert és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végső soron kikényszerített,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kötelező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magatartási szabályok összessége.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/ Patyi András – Varga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Zs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. András: </a:t>
            </a: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jog (az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Alaptörvény rendszerében)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 Dialóg Campus, Budapest-Pécs, 2012.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85–86. o. /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798682" y="378511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 fogalma</a:t>
            </a:r>
          </a:p>
        </p:txBody>
      </p:sp>
    </p:spTree>
    <p:extLst>
      <p:ext uri="{BB962C8B-B14F-4D97-AF65-F5344CB8AC3E}">
        <p14:creationId xmlns:p14="http://schemas.microsoft.com/office/powerpoint/2010/main" val="40030447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343"/>
            <a:ext cx="8712968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előlegezésről a hatóság a költségek felmerülésekor dönt, ha azonban a felmerülő költségek jelentősebb összeget érnek el, vagy más körülmény ezt indokolttá teszi, a hatóság elrendelheti, hogy az ügyfél a költségek fedezésére előreláthatóan szükséges összeget a hatóságnál előzetesen helyezze letétbe.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előlegezésére vonatkozó általános szabályok kapcsán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szól a kérelemre indult eljárásban és a hivatalból indult vagy folytatott eljárásban a bizonyítási eljárással összefüggésben, valamint a rendőrség igénybevételével kapcsolatos költségek előlegezéséről.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9427420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976849"/>
            <a:ext cx="8712968" cy="6157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c) Döntés az eljárási költség viseléséről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viseléséről külön döntést kell hoznia a hatóságnak. Ilyenkor a hatóság az eljárási költséget összegszerűen határozza meg,  dönt a költség viseléséről, dönt a megelőlegezett költség esetleges visszatérítéséről, valamint az indokolatlanul magas eljárási költség helyett alacsonyabb összeget állapít meg.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összegét mindig az azt alátámasztó bizonyítékok figyelembevételével kell megállapítani.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d) A költségmentesség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Ágazati törvény, kormányrendelet vagy önkormányzati rendelet meghatározhat olyan ügyfajtát, amelyben az ügyfelet eleve költségmentesség illeti meg.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Emellett a hatóság annak a természetes személy ügyfélnek is költségmentességet engedélyez az </a:t>
            </a:r>
            <a:r>
              <a:rPr 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meghatározott feltételek fennállása esetén.</a:t>
            </a: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36876135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412776"/>
            <a:ext cx="8712968" cy="5140424"/>
          </a:xfrm>
        </p:spPr>
        <p:txBody>
          <a:bodyPr>
            <a:noAutofit/>
          </a:bodyPr>
          <a:lstStyle/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szakasz szabályozását tekintve a jogalkotó nem kizárólag egy jogszabály, jelen esetben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szabályaira hagyatkozik, hanem a végrehajtási eljárás során a bírósági végrehajtásról szóló 1994. évi LIII. törvény (a továbbiakban: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.) bizonyos szabályai is alkalmazandók. 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végrehajtást az állami adóhatóság foganatosítja, eljárására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végrehajtásra vonatkozó rendelkezéseit nem kell alkalmazni.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végrehajtásnak vannak bizonyos előfeltételei: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szükséges egy végleges, kötelezettséget megállapító döntés,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végrehajtási igény elévülése még nem következett be.</a:t>
            </a: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folyamata tekintetében megkülönböztetünk két végrehajtási alszakaszt, mégpedig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elrendelését, illetve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foganatosítását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3633" y="335558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5.10.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2518843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274650"/>
            <a:ext cx="8712968" cy="50014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8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 végrehajtásnak különböző módozatait különbözteti meg. Ennek megfelelően beszélhetünk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pénzkövetelés végrehajtásáról,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ingóvégrehajtásról,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az ingatlan 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különleges végrehajtási eljárásokról,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 külföldi határozat végrehajtásáról.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Egyes, kiemelendő végrehajtási cselekmények: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felfüggesztése,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megszüntetése,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kifogás.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16649271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412776"/>
            <a:ext cx="9144000" cy="4032448"/>
          </a:xfrm>
          <a:prstGeom prst="rect">
            <a:avLst/>
          </a:prstGeom>
        </p:spPr>
        <p:txBody>
          <a:bodyPr anchor="ctr"/>
          <a:lstStyle>
            <a:defPPr>
              <a:defRPr lang="hu-H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11770987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/>
          </p:cNvSpPr>
          <p:nvPr>
            <p:ph type="body" idx="4294967295"/>
          </p:nvPr>
        </p:nvSpPr>
        <p:spPr>
          <a:xfrm>
            <a:off x="2036540" y="1327460"/>
            <a:ext cx="8208714" cy="168148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Tényállás (hipotézis):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</a:t>
            </a:r>
          </a:p>
          <a:p>
            <a:pPr marL="0" indent="12700">
              <a:buNone/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jogi kategóriákkal megfogalmazva egy szabályozni kívánt társadalmi viszonyt határoz meg, amelynek bekövetkezése esetén a rendelkező részben előírt magatartást kell tanúsítani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071665" y="53519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jogi norma szerkezeti elemei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040360" y="3068960"/>
            <a:ext cx="820871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R</a:t>
            </a:r>
            <a:r>
              <a:rPr lang="hu-HU" altLang="hu-HU" sz="2400" b="1" dirty="0">
                <a:latin typeface="+mj-lt"/>
              </a:rPr>
              <a:t>endelkezés (diszpozíció):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pozitív parancs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negatív parancs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040360" y="4581128"/>
            <a:ext cx="820871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J</a:t>
            </a:r>
            <a:r>
              <a:rPr lang="hu-HU" altLang="hu-HU" sz="2400" b="1" dirty="0">
                <a:latin typeface="+mj-lt"/>
              </a:rPr>
              <a:t>oghátrány (szankció):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vagyoni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személyi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érvénytelenségi</a:t>
            </a:r>
          </a:p>
        </p:txBody>
      </p:sp>
    </p:spTree>
    <p:extLst>
      <p:ext uri="{BB962C8B-B14F-4D97-AF65-F5344CB8AC3E}">
        <p14:creationId xmlns:p14="http://schemas.microsoft.com/office/powerpoint/2010/main" val="285960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63</TotalTime>
  <Words>7183</Words>
  <Application>Microsoft Office PowerPoint</Application>
  <PresentationFormat>Szélesvásznú</PresentationFormat>
  <Paragraphs>753</Paragraphs>
  <Slides>85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85</vt:i4>
      </vt:variant>
    </vt:vector>
  </HeadingPairs>
  <TitlesOfParts>
    <vt:vector size="91" baseType="lpstr">
      <vt:lpstr>Arial</vt:lpstr>
      <vt:lpstr>Symbol</vt:lpstr>
      <vt:lpstr>Times New Roman</vt:lpstr>
      <vt:lpstr>Verdana</vt:lpstr>
      <vt:lpstr>Wingdings</vt:lpstr>
      <vt:lpstr>Office-téma</vt:lpstr>
      <vt:lpstr>KÖZIGAZGATÁSI SZAKVIZSGA Általános közigazgatási ismeretek II. modul Jogalkotási és jogalkalmazási  ismeretek</vt:lpstr>
      <vt:lpstr>PowerPoint-bemutató</vt:lpstr>
      <vt:lpstr>1. Fejezet A jogalkotás tartalmi kérdései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fejezet Magyarország jogforrási rendszere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jogalkotási eljárás és jogszabály-szerkesztési ismeretek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Általános jogalkalmazási ismeretek</vt:lpstr>
      <vt:lpstr>PowerPoint-bemutató</vt:lpstr>
      <vt:lpstr>PowerPoint-bemutató</vt:lpstr>
      <vt:lpstr>A közigazgatási hatósági eljárás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33</cp:revision>
  <dcterms:created xsi:type="dcterms:W3CDTF">2020-01-30T10:32:07Z</dcterms:created>
  <dcterms:modified xsi:type="dcterms:W3CDTF">2024-03-05T11:35:58Z</dcterms:modified>
</cp:coreProperties>
</file>